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charts/chart15.xml" ContentType="application/vnd.openxmlformats-officedocument.drawingml.chart+xml"/>
  <Override PartName="/ppt/theme/themeOverride11.xml" ContentType="application/vnd.openxmlformats-officedocument.themeOverrid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charts/chart17.xml" ContentType="application/vnd.openxmlformats-officedocument.drawingml.chart+xml"/>
  <Override PartName="/ppt/theme/themeOverride13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charts/chart22.xml" ContentType="application/vnd.openxmlformats-officedocument.drawingml.chart+xml"/>
  <Override PartName="/ppt/theme/themeOverride15.xml" ContentType="application/vnd.openxmlformats-officedocument.themeOverride+xml"/>
  <Override PartName="/ppt/charts/chart23.xml" ContentType="application/vnd.openxmlformats-officedocument.drawingml.chart+xml"/>
  <Override PartName="/ppt/theme/themeOverride16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theme/themeOverride17.xml" ContentType="application/vnd.openxmlformats-officedocument.themeOverride+xml"/>
  <Override PartName="/ppt/charts/chart38.xml" ContentType="application/vnd.openxmlformats-officedocument.drawingml.chart+xml"/>
  <Override PartName="/ppt/theme/themeOverride18.xml" ContentType="application/vnd.openxmlformats-officedocument.themeOverride+xml"/>
  <Override PartName="/ppt/charts/chart39.xml" ContentType="application/vnd.openxmlformats-officedocument.drawingml.chart+xml"/>
  <Override PartName="/ppt/theme/themeOverride19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36" r:id="rId2"/>
    <p:sldId id="325" r:id="rId3"/>
    <p:sldId id="314" r:id="rId4"/>
    <p:sldId id="324" r:id="rId5"/>
    <p:sldId id="316" r:id="rId6"/>
    <p:sldId id="317" r:id="rId7"/>
    <p:sldId id="318" r:id="rId8"/>
    <p:sldId id="319" r:id="rId9"/>
    <p:sldId id="326" r:id="rId10"/>
    <p:sldId id="258" r:id="rId11"/>
    <p:sldId id="299" r:id="rId12"/>
    <p:sldId id="300" r:id="rId13"/>
    <p:sldId id="284" r:id="rId14"/>
    <p:sldId id="290" r:id="rId15"/>
    <p:sldId id="309" r:id="rId16"/>
    <p:sldId id="291" r:id="rId17"/>
    <p:sldId id="312" r:id="rId18"/>
    <p:sldId id="293" r:id="rId19"/>
    <p:sldId id="302" r:id="rId20"/>
    <p:sldId id="285" r:id="rId21"/>
    <p:sldId id="298" r:id="rId22"/>
    <p:sldId id="305" r:id="rId23"/>
    <p:sldId id="307" r:id="rId24"/>
    <p:sldId id="304" r:id="rId25"/>
    <p:sldId id="313" r:id="rId26"/>
    <p:sldId id="330" r:id="rId27"/>
    <p:sldId id="331" r:id="rId28"/>
    <p:sldId id="332" r:id="rId29"/>
    <p:sldId id="333" r:id="rId30"/>
    <p:sldId id="334" r:id="rId31"/>
    <p:sldId id="337" r:id="rId32"/>
    <p:sldId id="327" r:id="rId33"/>
    <p:sldId id="328" r:id="rId34"/>
    <p:sldId id="329" r:id="rId35"/>
    <p:sldId id="283" r:id="rId36"/>
  </p:sldIdLst>
  <p:sldSz cx="9144000" cy="6858000" type="screen4x3"/>
  <p:notesSz cx="6735763" cy="9866313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F504D"/>
    <a:srgbClr val="DBD600"/>
    <a:srgbClr val="FFB28B"/>
    <a:srgbClr val="FFFDB7"/>
    <a:srgbClr val="DE5858"/>
    <a:srgbClr val="FF742F"/>
    <a:srgbClr val="666699"/>
    <a:srgbClr val="AC39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V&#253;vojov&#253;%20had%201966%20-%202016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0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1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2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3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4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5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6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Aktu&#225;lne%20Ne&#353;tandardy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Aktu&#225;lne%20Ne&#353;tandardy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&#225;ca\2017\September\Pivo%20a%20slad\Aktu&#225;lne%20Ne&#353;tandardy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&#225;ca\2017\September\Pivo%20a%20slad\Aktu&#225;lne%20Ne&#353;tandard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&#225;ca\2017\September\Pivo%20a%20slad\Aktu&#225;lne%20Ne&#353;tandardy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7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8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19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_Zdenka\Veci%20pre%20riadite&#318;a\Ignat&#225;k\2017\Pivo%20a%20slad%20-%20de&#328;%20zodpovednosti\_aktu&#225;lne\Aktu&#225;lne%20Ne&#353;tandardy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90987203523443E-2"/>
          <c:y val="2.5986123202866855E-2"/>
          <c:w val="0.94491533430483965"/>
          <c:h val="0.8503266913610793"/>
        </c:manualLayout>
      </c:layout>
      <c:lineChart>
        <c:grouping val="standard"/>
        <c:varyColors val="0"/>
        <c:ser>
          <c:idx val="0"/>
          <c:order val="0"/>
          <c:tx>
            <c:strRef>
              <c:f>'1966 - 2016'!$A$4</c:f>
              <c:strCache>
                <c:ptCount val="1"/>
                <c:pt idx="0">
                  <c:v>celé roky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diamond"/>
            <c:size val="5"/>
            <c:spPr>
              <a:solidFill>
                <a:srgbClr val="92D050"/>
              </a:solidFill>
              <a:ln w="38100">
                <a:solidFill>
                  <a:srgbClr val="FFC000"/>
                </a:solidFill>
              </a:ln>
            </c:spPr>
          </c:marker>
          <c:dPt>
            <c:idx val="0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1E7-4622-8660-8032AAF040A4}"/>
              </c:ext>
            </c:extLst>
          </c:dPt>
          <c:dPt>
            <c:idx val="1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1E7-4622-8660-8032AAF040A4}"/>
              </c:ext>
            </c:extLst>
          </c:dPt>
          <c:dPt>
            <c:idx val="2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1E7-4622-8660-8032AAF040A4}"/>
              </c:ext>
            </c:extLst>
          </c:dPt>
          <c:dPt>
            <c:idx val="3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1E7-4622-8660-8032AAF040A4}"/>
              </c:ext>
            </c:extLst>
          </c:dPt>
          <c:dPt>
            <c:idx val="4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1E7-4622-8660-8032AAF040A4}"/>
              </c:ext>
            </c:extLst>
          </c:dPt>
          <c:dPt>
            <c:idx val="5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1E7-4622-8660-8032AAF040A4}"/>
              </c:ext>
            </c:extLst>
          </c:dPt>
          <c:dPt>
            <c:idx val="6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1E7-4622-8660-8032AAF040A4}"/>
              </c:ext>
            </c:extLst>
          </c:dPt>
          <c:dPt>
            <c:idx val="7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1E7-4622-8660-8032AAF040A4}"/>
              </c:ext>
            </c:extLst>
          </c:dPt>
          <c:dPt>
            <c:idx val="8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1E7-4622-8660-8032AAF040A4}"/>
              </c:ext>
            </c:extLst>
          </c:dPt>
          <c:dPt>
            <c:idx val="9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1E7-4622-8660-8032AAF040A4}"/>
              </c:ext>
            </c:extLst>
          </c:dPt>
          <c:dPt>
            <c:idx val="10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F1E7-4622-8660-8032AAF040A4}"/>
              </c:ext>
            </c:extLst>
          </c:dPt>
          <c:dPt>
            <c:idx val="11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F1E7-4622-8660-8032AAF040A4}"/>
              </c:ext>
            </c:extLst>
          </c:dPt>
          <c:dPt>
            <c:idx val="12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F1E7-4622-8660-8032AAF040A4}"/>
              </c:ext>
            </c:extLst>
          </c:dPt>
          <c:dPt>
            <c:idx val="13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F1E7-4622-8660-8032AAF040A4}"/>
              </c:ext>
            </c:extLst>
          </c:dPt>
          <c:dPt>
            <c:idx val="14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F1E7-4622-8660-8032AAF040A4}"/>
              </c:ext>
            </c:extLst>
          </c:dPt>
          <c:dPt>
            <c:idx val="15"/>
            <c:marker>
              <c:spPr>
                <a:solidFill>
                  <a:srgbClr val="FFC000"/>
                </a:solidFill>
                <a:ln w="38100">
                  <a:solidFill>
                    <a:srgbClr val="FFC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F1E7-4622-8660-8032AAF040A4}"/>
              </c:ext>
            </c:extLst>
          </c:dPt>
          <c:dPt>
            <c:idx val="16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F1E7-4622-8660-8032AAF040A4}"/>
              </c:ext>
            </c:extLst>
          </c:dPt>
          <c:dPt>
            <c:idx val="17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spPr>
              <a:ln w="3810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F1E7-4622-8660-8032AAF040A4}"/>
              </c:ext>
            </c:extLst>
          </c:dPt>
          <c:dPt>
            <c:idx val="18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spPr>
              <a:ln w="3810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4-F1E7-4622-8660-8032AAF040A4}"/>
              </c:ext>
            </c:extLst>
          </c:dPt>
          <c:dPt>
            <c:idx val="19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spPr>
              <a:ln w="3810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6-F1E7-4622-8660-8032AAF040A4}"/>
              </c:ext>
            </c:extLst>
          </c:dPt>
          <c:dPt>
            <c:idx val="20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spPr>
              <a:ln w="3810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8-F1E7-4622-8660-8032AAF040A4}"/>
              </c:ext>
            </c:extLst>
          </c:dPt>
          <c:dPt>
            <c:idx val="21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spPr>
              <a:ln w="3810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A-F1E7-4622-8660-8032AAF040A4}"/>
              </c:ext>
            </c:extLst>
          </c:dPt>
          <c:dPt>
            <c:idx val="22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spPr>
              <a:ln w="3810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C-F1E7-4622-8660-8032AAF040A4}"/>
              </c:ext>
            </c:extLst>
          </c:dPt>
          <c:dPt>
            <c:idx val="23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spPr>
              <a:ln w="3810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E-F1E7-4622-8660-8032AAF040A4}"/>
              </c:ext>
            </c:extLst>
          </c:dPt>
          <c:dPt>
            <c:idx val="24"/>
            <c:marker>
              <c:spPr>
                <a:solidFill>
                  <a:srgbClr val="92D050"/>
                </a:solidFill>
                <a:ln w="38100">
                  <a:solidFill>
                    <a:srgbClr val="92D050"/>
                  </a:solidFill>
                </a:ln>
              </c:spPr>
            </c:marker>
            <c:bubble3D val="0"/>
            <c:spPr>
              <a:ln w="38100"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F1E7-4622-8660-8032AAF040A4}"/>
              </c:ext>
            </c:extLst>
          </c:dPt>
          <c:dLbls>
            <c:dLbl>
              <c:idx val="18"/>
              <c:layout>
                <c:manualLayout>
                  <c:x val="-3.2653064722595188E-2"/>
                  <c:y val="-8.232215588657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1E7-4622-8660-8032AAF040A4}"/>
                </c:ext>
              </c:extLst>
            </c:dLbl>
            <c:dLbl>
              <c:idx val="19"/>
              <c:layout>
                <c:manualLayout>
                  <c:x val="-2.993208312518969E-2"/>
                  <c:y val="-7.28234743584213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1E7-4622-8660-8032AAF040A4}"/>
                </c:ext>
              </c:extLst>
            </c:dLbl>
            <c:dLbl>
              <c:idx val="20"/>
              <c:layout>
                <c:manualLayout>
                  <c:x val="-3.0075636624954487E-2"/>
                  <c:y val="-4.4327180464727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F1E7-4622-8660-8032AAF040A4}"/>
                </c:ext>
              </c:extLst>
            </c:dLbl>
            <c:dLbl>
              <c:idx val="21"/>
              <c:layout>
                <c:manualLayout>
                  <c:x val="-1.8220045874984929E-2"/>
                  <c:y val="-4.432718046472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F1E7-4622-8660-8032AAF040A4}"/>
                </c:ext>
              </c:extLst>
            </c:dLbl>
            <c:dLbl>
              <c:idx val="22"/>
              <c:layout>
                <c:manualLayout>
                  <c:x val="-1.5255773234321318E-2"/>
                  <c:y val="-4.4327429773953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F1E7-4622-8660-8032AAF040A4}"/>
                </c:ext>
              </c:extLst>
            </c:dLbl>
            <c:dLbl>
              <c:idx val="23"/>
              <c:layout>
                <c:manualLayout>
                  <c:x val="3.8941565048108111E-4"/>
                  <c:y val="-3.7994975421849923E-2"/>
                </c:manualLayout>
              </c:layout>
              <c:spPr>
                <a:solidFill>
                  <a:sysClr val="window" lastClr="FFFFFF"/>
                </a:solidFill>
              </c:spPr>
              <c:txPr>
                <a:bodyPr/>
                <a:lstStyle/>
                <a:p>
                  <a:pPr>
                    <a:defRPr sz="1400" b="1"/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F1E7-4622-8660-8032AAF040A4}"/>
                </c:ext>
              </c:extLst>
            </c:dLbl>
            <c:dLbl>
              <c:idx val="24"/>
              <c:layout>
                <c:manualLayout>
                  <c:x val="-3.1292520359153725E-2"/>
                  <c:y val="2.8496044584467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F1E7-4622-8660-8032AAF040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'1966 - 2016'!$B$3:$Z$3</c:f>
              <c:strCach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8 / 2017</c:v>
                </c:pt>
              </c:strCache>
            </c:strRef>
          </c:cat>
          <c:val>
            <c:numRef>
              <c:f>'1966 - 2016'!$B$4:$Z$4</c:f>
              <c:numCache>
                <c:formatCode>#,##0</c:formatCode>
                <c:ptCount val="25"/>
                <c:pt idx="0">
                  <c:v>3621</c:v>
                </c:pt>
                <c:pt idx="1">
                  <c:v>3502</c:v>
                </c:pt>
                <c:pt idx="2">
                  <c:v>3289</c:v>
                </c:pt>
                <c:pt idx="3">
                  <c:v>3180</c:v>
                </c:pt>
                <c:pt idx="4">
                  <c:v>3250</c:v>
                </c:pt>
                <c:pt idx="5">
                  <c:v>3184</c:v>
                </c:pt>
                <c:pt idx="6">
                  <c:v>2898</c:v>
                </c:pt>
                <c:pt idx="7">
                  <c:v>2490</c:v>
                </c:pt>
                <c:pt idx="8">
                  <c:v>2768</c:v>
                </c:pt>
                <c:pt idx="9">
                  <c:v>2663</c:v>
                </c:pt>
                <c:pt idx="10">
                  <c:v>2767</c:v>
                </c:pt>
                <c:pt idx="11">
                  <c:v>2851</c:v>
                </c:pt>
                <c:pt idx="12">
                  <c:v>2632</c:v>
                </c:pt>
                <c:pt idx="13">
                  <c:v>2887</c:v>
                </c:pt>
                <c:pt idx="14">
                  <c:v>3110</c:v>
                </c:pt>
                <c:pt idx="15">
                  <c:v>3122</c:v>
                </c:pt>
                <c:pt idx="16">
                  <c:v>2524</c:v>
                </c:pt>
                <c:pt idx="17">
                  <c:v>2126</c:v>
                </c:pt>
                <c:pt idx="18">
                  <c:v>1903</c:v>
                </c:pt>
                <c:pt idx="19">
                  <c:v>1743</c:v>
                </c:pt>
                <c:pt idx="20">
                  <c:v>1696</c:v>
                </c:pt>
                <c:pt idx="21">
                  <c:v>1629</c:v>
                </c:pt>
                <c:pt idx="22">
                  <c:v>1518</c:v>
                </c:pt>
                <c:pt idx="23">
                  <c:v>1501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F1E7-4622-8660-8032AAF040A4}"/>
            </c:ext>
          </c:extLst>
        </c:ser>
        <c:ser>
          <c:idx val="1"/>
          <c:order val="1"/>
          <c:tx>
            <c:strRef>
              <c:f>'1966 - 2016'!$A$5</c:f>
              <c:strCache>
                <c:ptCount val="1"/>
                <c:pt idx="0">
                  <c:v>8 mesiacov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ot"/>
            </a:ln>
          </c:spPr>
          <c:marker>
            <c:symbol val="square"/>
            <c:size val="5"/>
            <c:spPr>
              <a:solidFill>
                <a:srgbClr val="00B0F0"/>
              </a:solidFill>
              <a:ln w="38100">
                <a:solidFill>
                  <a:srgbClr val="00B0F0"/>
                </a:solidFill>
                <a:prstDash val="sysDot"/>
              </a:ln>
            </c:spPr>
          </c:marker>
          <c:dLbls>
            <c:dLbl>
              <c:idx val="18"/>
              <c:layout>
                <c:manualLayout>
                  <c:x val="-6.9387762535514777E-2"/>
                  <c:y val="3.1662271760519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F1E7-4622-8660-8032AAF040A4}"/>
                </c:ext>
              </c:extLst>
            </c:dLbl>
            <c:dLbl>
              <c:idx val="19"/>
              <c:layout>
                <c:manualLayout>
                  <c:x val="-4.8979597083892774E-2"/>
                  <c:y val="5.382586199288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F1E7-4622-8660-8032AAF040A4}"/>
                </c:ext>
              </c:extLst>
            </c:dLbl>
            <c:dLbl>
              <c:idx val="20"/>
              <c:layout>
                <c:manualLayout>
                  <c:x val="-3.9455786539802716E-2"/>
                  <c:y val="5.065963481683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F1E7-4622-8660-8032AAF040A4}"/>
                </c:ext>
              </c:extLst>
            </c:dLbl>
            <c:dLbl>
              <c:idx val="21"/>
              <c:layout>
                <c:manualLayout>
                  <c:x val="-3.2653064722595292E-2"/>
                  <c:y val="5.065963481683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1E7-4622-8660-8032AAF040A4}"/>
                </c:ext>
              </c:extLst>
            </c:dLbl>
            <c:dLbl>
              <c:idx val="22"/>
              <c:layout>
                <c:manualLayout>
                  <c:x val="-2.7210887268829229E-2"/>
                  <c:y val="5.065963481683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F1E7-4622-8660-8032AAF040A4}"/>
                </c:ext>
              </c:extLst>
            </c:dLbl>
            <c:dLbl>
              <c:idx val="23"/>
              <c:layout>
                <c:manualLayout>
                  <c:x val="-2.721088726882933E-2"/>
                  <c:y val="5.0659634816831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1E7-4622-8660-8032AAF040A4}"/>
                </c:ext>
              </c:extLst>
            </c:dLbl>
            <c:dLbl>
              <c:idx val="24"/>
              <c:layout>
                <c:manualLayout>
                  <c:x val="-1.2244899270973395E-2"/>
                  <c:y val="6.0158316344987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F1E7-4622-8660-8032AAF040A4}"/>
                </c:ext>
              </c:extLst>
            </c:dLbl>
            <c:spPr>
              <a:solidFill>
                <a:sysClr val="window" lastClr="FFFFFF"/>
              </a:soli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'1966 - 2016'!$B$3:$Z$3</c:f>
              <c:strCache>
                <c:ptCount val="25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8 / 2017</c:v>
                </c:pt>
              </c:strCache>
            </c:strRef>
          </c:cat>
          <c:val>
            <c:numRef>
              <c:f>'1966 - 2016'!$B$5:$Z$5</c:f>
              <c:numCache>
                <c:formatCode>General</c:formatCode>
                <c:ptCount val="25"/>
                <c:pt idx="18" formatCode="#,##0">
                  <c:v>1269</c:v>
                </c:pt>
                <c:pt idx="19" formatCode="#,##0">
                  <c:v>1165</c:v>
                </c:pt>
                <c:pt idx="20" formatCode="#,##0">
                  <c:v>1080</c:v>
                </c:pt>
                <c:pt idx="21" formatCode="#,##0">
                  <c:v>1083</c:v>
                </c:pt>
                <c:pt idx="22" formatCode="#,##0">
                  <c:v>944</c:v>
                </c:pt>
                <c:pt idx="23" formatCode="#,##0">
                  <c:v>930</c:v>
                </c:pt>
                <c:pt idx="24" formatCode="#,##0">
                  <c:v>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F1E7-4622-8660-8032AAF040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124992"/>
        <c:axId val="23144704"/>
      </c:lineChart>
      <c:catAx>
        <c:axId val="2312499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sk-SK"/>
          </a:p>
        </c:txPr>
        <c:crossAx val="23144704"/>
        <c:crosses val="autoZero"/>
        <c:auto val="1"/>
        <c:lblAlgn val="ctr"/>
        <c:lblOffset val="100"/>
        <c:noMultiLvlLbl val="0"/>
      </c:catAx>
      <c:valAx>
        <c:axId val="231447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124992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30014309357593549"/>
          <c:y val="0.92547153957291273"/>
          <c:w val="0.38846462497392559"/>
          <c:h val="7.4528460427087301E-2"/>
        </c:manualLayout>
      </c:layout>
      <c:overlay val="0"/>
      <c:txPr>
        <a:bodyPr/>
        <a:lstStyle/>
        <a:p>
          <a:pPr>
            <a:defRPr sz="2000" b="1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6</a:t>
            </a:r>
            <a:endParaRPr lang="en-US" sz="1800"/>
          </a:p>
        </c:rich>
      </c:tx>
      <c:layout>
        <c:manualLayout>
          <c:xMode val="edge"/>
          <c:yMode val="edge"/>
          <c:x val="0.89534372265966744"/>
          <c:y val="0.32453555461058436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7.4456951131360888E-2"/>
          <c:w val="0.94168635170603676"/>
          <c:h val="0.846376737603842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Príčiny!$L$4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C34-4C21-9BB1-77081D59BEF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C34-4C21-9BB1-77081D59BEF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644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50%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34-4C21-9BB1-77081D59BE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311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34-4C21-9BB1-77081D59BE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67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34-4C21-9BB1-77081D59BEF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62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34-4C21-9BB1-77081D59BEF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69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34-4C21-9BB1-77081D59BEF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31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34-4C21-9BB1-77081D59BEF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97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8%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34-4C21-9BB1-77081D59BE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Príčiny!$A$5:$A$11</c:f>
              <c:strCache>
                <c:ptCount val="7"/>
                <c:pt idx="0">
                  <c:v>Nevenovanie sa vedeniu vozidla</c:v>
                </c:pt>
                <c:pt idx="1">
                  <c:v>Neprimeraná rýchlosť jazdy</c:v>
                </c:pt>
                <c:pt idx="2">
                  <c:v>Nesprávne otáčanie a cúvanie </c:v>
                </c:pt>
                <c:pt idx="3">
                  <c:v>Nedodržanie vzdialenosti medzi vozidlami</c:v>
                </c:pt>
                <c:pt idx="4">
                  <c:v>Nesprávny spôsob jazdy</c:v>
                </c:pt>
                <c:pt idx="5">
                  <c:v>Nesprávna jazda cez križovatku</c:v>
                </c:pt>
                <c:pt idx="6">
                  <c:v>Ostatné</c:v>
                </c:pt>
              </c:strCache>
            </c:strRef>
          </c:cat>
          <c:val>
            <c:numRef>
              <c:f>Príčiny!$L$5:$L$11</c:f>
              <c:numCache>
                <c:formatCode>#,##0</c:formatCode>
                <c:ptCount val="7"/>
                <c:pt idx="0">
                  <c:v>644</c:v>
                </c:pt>
                <c:pt idx="1">
                  <c:v>311</c:v>
                </c:pt>
                <c:pt idx="2">
                  <c:v>67</c:v>
                </c:pt>
                <c:pt idx="3">
                  <c:v>62</c:v>
                </c:pt>
                <c:pt idx="4">
                  <c:v>69</c:v>
                </c:pt>
                <c:pt idx="5">
                  <c:v>31</c:v>
                </c:pt>
                <c:pt idx="6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C34-4C21-9BB1-77081D59B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9733632"/>
        <c:axId val="29735168"/>
      </c:barChart>
      <c:catAx>
        <c:axId val="297336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9735168"/>
        <c:crosses val="autoZero"/>
        <c:auto val="1"/>
        <c:lblAlgn val="ctr"/>
        <c:lblOffset val="100"/>
        <c:noMultiLvlLbl val="0"/>
      </c:catAx>
      <c:valAx>
        <c:axId val="2973516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29733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8 mesiacov 2017</a:t>
            </a:r>
            <a:endParaRPr lang="en-US" sz="1800"/>
          </a:p>
        </c:rich>
      </c:tx>
      <c:layout>
        <c:manualLayout>
          <c:xMode val="edge"/>
          <c:yMode val="edge"/>
          <c:x val="0.81977077865266856"/>
          <c:y val="0.31923225502595665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0.21325587794823486"/>
          <c:w val="0.94168635170603676"/>
          <c:h val="0.461536460124852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Príčiny!$N$4</c:f>
              <c:strCache>
                <c:ptCount val="1"/>
                <c:pt idx="0">
                  <c:v>8/2017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AF4-4857-8127-27BB0FF1A12E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AF4-4857-8127-27BB0FF1A1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408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49%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F4-4857-8127-27BB0FF1A12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220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F4-4857-8127-27BB0FF1A1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40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F4-4857-8127-27BB0FF1A12E}"/>
                </c:ext>
              </c:extLst>
            </c:dLbl>
            <c:dLbl>
              <c:idx val="3"/>
              <c:layout>
                <c:manualLayout>
                  <c:x val="1.3888888888888889E-3"/>
                  <c:y val="0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F4-4857-8127-27BB0FF1A1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53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F4-4857-8127-27BB0FF1A1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F4-4857-8127-27BB0FF1A1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56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7%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F4-4857-8127-27BB0FF1A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Príčiny!$A$5:$A$11</c:f>
              <c:strCache>
                <c:ptCount val="7"/>
                <c:pt idx="0">
                  <c:v>Nevenovanie sa vedeniu vozidla</c:v>
                </c:pt>
                <c:pt idx="1">
                  <c:v>Neprimeraná rýchlosť jazdy</c:v>
                </c:pt>
                <c:pt idx="2">
                  <c:v>Nesprávne otáčanie a cúvanie </c:v>
                </c:pt>
                <c:pt idx="3">
                  <c:v>Nedodržanie vzdialenosti medzi vozidlami</c:v>
                </c:pt>
                <c:pt idx="4">
                  <c:v>Nesprávny spôsob jazdy</c:v>
                </c:pt>
                <c:pt idx="5">
                  <c:v>Nesprávna jazda cez križovatku</c:v>
                </c:pt>
                <c:pt idx="6">
                  <c:v>Ostatné</c:v>
                </c:pt>
              </c:strCache>
            </c:strRef>
          </c:cat>
          <c:val>
            <c:numRef>
              <c:f>Príčiny!$N$5:$N$11</c:f>
              <c:numCache>
                <c:formatCode>#,##0</c:formatCode>
                <c:ptCount val="7"/>
                <c:pt idx="0">
                  <c:v>408</c:v>
                </c:pt>
                <c:pt idx="1">
                  <c:v>220</c:v>
                </c:pt>
                <c:pt idx="2">
                  <c:v>40</c:v>
                </c:pt>
                <c:pt idx="3">
                  <c:v>37</c:v>
                </c:pt>
                <c:pt idx="4">
                  <c:v>53</c:v>
                </c:pt>
                <c:pt idx="5">
                  <c:v>18</c:v>
                </c:pt>
                <c:pt idx="6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F4-4857-8127-27BB0FF1A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9656960"/>
        <c:axId val="29658496"/>
      </c:barChart>
      <c:catAx>
        <c:axId val="2965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29658496"/>
        <c:crosses val="autoZero"/>
        <c:auto val="1"/>
        <c:lblAlgn val="ctr"/>
        <c:lblOffset val="100"/>
        <c:noMultiLvlLbl val="0"/>
      </c:catAx>
      <c:valAx>
        <c:axId val="2965849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2965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2</a:t>
            </a:r>
            <a:endParaRPr lang="en-US" sz="1800"/>
          </a:p>
        </c:rich>
      </c:tx>
      <c:layout>
        <c:manualLayout>
          <c:xMode val="edge"/>
          <c:yMode val="edge"/>
          <c:x val="0.89534372265966744"/>
          <c:y val="5.6204544712762136E-2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0.17618409865003984"/>
          <c:w val="0.94168635170603676"/>
          <c:h val="0.74581439334219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Dni!$D$4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B1F-4781-A2FD-F0C598EC352B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B1F-4781-A2FD-F0C598EC352B}"/>
              </c:ext>
            </c:extLst>
          </c:dPt>
          <c:dPt>
            <c:idx val="6"/>
            <c:invertIfNegative val="0"/>
            <c:bubble3D val="0"/>
            <c:spPr>
              <a:solidFill>
                <a:srgbClr val="DE585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BB1F-4781-A2FD-F0C598EC352B}"/>
              </c:ext>
            </c:extLst>
          </c:dPt>
          <c:dLbls>
            <c:dLbl>
              <c:idx val="0"/>
              <c:layout>
                <c:manualLayout>
                  <c:x val="0"/>
                  <c:y val="4.917897662366693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164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11%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1F-4781-A2FD-F0C598EC352B}"/>
                </c:ext>
              </c:extLst>
            </c:dLbl>
            <c:dLbl>
              <c:idx val="1"/>
              <c:layout>
                <c:manualLayout>
                  <c:x val="0"/>
                  <c:y val="3.512784044547627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147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1F-4781-A2FD-F0C598EC352B}"/>
                </c:ext>
              </c:extLst>
            </c:dLbl>
            <c:dLbl>
              <c:idx val="2"/>
              <c:layout>
                <c:manualLayout>
                  <c:x val="4.1666666666666666E-3"/>
                  <c:y val="3.512784044547627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131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1F-4781-A2FD-F0C598EC352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175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B1F-4781-A2FD-F0C598EC352B}"/>
                </c:ext>
              </c:extLst>
            </c:dLbl>
            <c:dLbl>
              <c:idx val="4"/>
              <c:layout>
                <c:manualLayout>
                  <c:x val="1.388888888888787E-3"/>
                  <c:y val="2.810227235638100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219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B1F-4781-A2FD-F0C598EC352B}"/>
                </c:ext>
              </c:extLst>
            </c:dLbl>
            <c:dLbl>
              <c:idx val="5"/>
              <c:layout>
                <c:manualLayout>
                  <c:x val="-1.3888888888888889E-3"/>
                  <c:y val="3.512784044547633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347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1F-4781-A2FD-F0C598EC352B}"/>
                </c:ext>
              </c:extLst>
            </c:dLbl>
            <c:dLbl>
              <c:idx val="6"/>
              <c:layout>
                <c:manualLayout>
                  <c:x val="-2.7777777777777779E-3"/>
                  <c:y val="-1.405113617819053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268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18%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1F-4781-A2FD-F0C598EC35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Dni!$A$5:$A$11</c:f>
              <c:strCache>
                <c:ptCount val="7"/>
                <c:pt idx="0">
                  <c:v>Pondelok</c:v>
                </c:pt>
                <c:pt idx="1">
                  <c:v>Utorok</c:v>
                </c:pt>
                <c:pt idx="2">
                  <c:v>Streda</c:v>
                </c:pt>
                <c:pt idx="3">
                  <c:v>Štvrtok</c:v>
                </c:pt>
                <c:pt idx="4">
                  <c:v>Piatok</c:v>
                </c:pt>
                <c:pt idx="5">
                  <c:v>Sobota</c:v>
                </c:pt>
                <c:pt idx="6">
                  <c:v>Nedeľa</c:v>
                </c:pt>
              </c:strCache>
            </c:strRef>
          </c:cat>
          <c:val>
            <c:numRef>
              <c:f>Dni!$D$5:$D$11</c:f>
              <c:numCache>
                <c:formatCode>General</c:formatCode>
                <c:ptCount val="7"/>
                <c:pt idx="0">
                  <c:v>164</c:v>
                </c:pt>
                <c:pt idx="1">
                  <c:v>147</c:v>
                </c:pt>
                <c:pt idx="2">
                  <c:v>131</c:v>
                </c:pt>
                <c:pt idx="3">
                  <c:v>175</c:v>
                </c:pt>
                <c:pt idx="4">
                  <c:v>219</c:v>
                </c:pt>
                <c:pt idx="5">
                  <c:v>347</c:v>
                </c:pt>
                <c:pt idx="6" formatCode="@">
                  <c:v>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B1F-4781-A2FD-F0C598EC3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884800"/>
        <c:axId val="29886336"/>
      </c:barChart>
      <c:catAx>
        <c:axId val="298848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9886336"/>
        <c:crosses val="autoZero"/>
        <c:auto val="1"/>
        <c:lblAlgn val="ctr"/>
        <c:lblOffset val="100"/>
        <c:noMultiLvlLbl val="0"/>
      </c:catAx>
      <c:valAx>
        <c:axId val="29886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84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3</a:t>
            </a:r>
            <a:endParaRPr lang="en-US" sz="1800"/>
          </a:p>
        </c:rich>
      </c:tx>
      <c:layout>
        <c:manualLayout>
          <c:xMode val="edge"/>
          <c:yMode val="edge"/>
          <c:x val="0.89534372265966744"/>
          <c:y val="0.15739110812531595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Dni!$F$4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C89-453E-BF78-161B0D7DB26D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C89-453E-BF78-161B0D7DB26D}"/>
              </c:ext>
            </c:extLst>
          </c:dPt>
          <c:dPt>
            <c:idx val="6"/>
            <c:invertIfNegative val="0"/>
            <c:bubble3D val="0"/>
            <c:spPr>
              <a:solidFill>
                <a:srgbClr val="DE585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2C89-453E-BF78-161B0D7DB26D}"/>
              </c:ext>
            </c:extLst>
          </c:dPt>
          <c:dLbls>
            <c:dLbl>
              <c:idx val="0"/>
              <c:layout>
                <c:manualLayout>
                  <c:x val="0"/>
                  <c:y val="3.934777703132898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155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11%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89-453E-BF78-161B0D7DB26D}"/>
                </c:ext>
              </c:extLst>
            </c:dLbl>
            <c:dLbl>
              <c:idx val="1"/>
              <c:layout>
                <c:manualLayout>
                  <c:x val="-2.5462668816039986E-17"/>
                  <c:y val="4.590573986988381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89-453E-BF78-161B0D7DB26D}"/>
                </c:ext>
              </c:extLst>
            </c:dLbl>
            <c:dLbl>
              <c:idx val="2"/>
              <c:layout>
                <c:manualLayout>
                  <c:x val="4.1666666666666666E-3"/>
                  <c:y val="2.6231851354219324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132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9-453E-BF78-161B0D7DB26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171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89-453E-BF78-161B0D7DB26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216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89-453E-BF78-161B0D7DB26D}"/>
                </c:ext>
              </c:extLst>
            </c:dLbl>
            <c:dLbl>
              <c:idx val="5"/>
              <c:layout>
                <c:manualLayout>
                  <c:x val="4.1666666666666666E-3"/>
                  <c:y val="3.278981419277415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349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89-453E-BF78-161B0D7DB26D}"/>
                </c:ext>
              </c:extLst>
            </c:dLbl>
            <c:dLbl>
              <c:idx val="6"/>
              <c:layout>
                <c:manualLayout>
                  <c:x val="-2.7777777777777779E-3"/>
                  <c:y val="1.311540930208300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280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89-453E-BF78-161B0D7DB2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Dni!$A$5:$A$11</c:f>
              <c:strCache>
                <c:ptCount val="7"/>
                <c:pt idx="0">
                  <c:v>Pondelok</c:v>
                </c:pt>
                <c:pt idx="1">
                  <c:v>Utorok</c:v>
                </c:pt>
                <c:pt idx="2">
                  <c:v>Streda</c:v>
                </c:pt>
                <c:pt idx="3">
                  <c:v>Štvrtok</c:v>
                </c:pt>
                <c:pt idx="4">
                  <c:v>Piatok</c:v>
                </c:pt>
                <c:pt idx="5">
                  <c:v>Sobota</c:v>
                </c:pt>
                <c:pt idx="6">
                  <c:v>Nedeľa</c:v>
                </c:pt>
              </c:strCache>
            </c:strRef>
          </c:cat>
          <c:val>
            <c:numRef>
              <c:f>Dni!$F$5:$F$11</c:f>
              <c:numCache>
                <c:formatCode>General</c:formatCode>
                <c:ptCount val="7"/>
                <c:pt idx="0">
                  <c:v>155</c:v>
                </c:pt>
                <c:pt idx="1">
                  <c:v>136</c:v>
                </c:pt>
                <c:pt idx="2">
                  <c:v>132</c:v>
                </c:pt>
                <c:pt idx="3">
                  <c:v>171</c:v>
                </c:pt>
                <c:pt idx="4">
                  <c:v>216</c:v>
                </c:pt>
                <c:pt idx="5">
                  <c:v>349</c:v>
                </c:pt>
                <c:pt idx="6" formatCode="@">
                  <c:v>280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89-453E-BF78-161B0D7DB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283648"/>
        <c:axId val="30285184"/>
      </c:barChart>
      <c:catAx>
        <c:axId val="302836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285184"/>
        <c:crosses val="autoZero"/>
        <c:auto val="1"/>
        <c:lblAlgn val="ctr"/>
        <c:lblOffset val="100"/>
        <c:noMultiLvlLbl val="0"/>
      </c:catAx>
      <c:valAx>
        <c:axId val="3028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28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4</a:t>
            </a:r>
            <a:endParaRPr lang="en-US" sz="1800"/>
          </a:p>
        </c:rich>
      </c:tx>
      <c:layout>
        <c:manualLayout>
          <c:xMode val="edge"/>
          <c:yMode val="edge"/>
          <c:x val="0.89534372265966744"/>
          <c:y val="6.5706497524522338E-3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0.11989549192741461"/>
          <c:w val="0.94168635170603676"/>
          <c:h val="0.68931513058809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Dni!$H$4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87FC-4EC1-923B-5E99513820FE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87FC-4EC1-923B-5E99513820FE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87FC-4EC1-923B-5E99513820FE}"/>
              </c:ext>
            </c:extLst>
          </c:dPt>
          <c:dPt>
            <c:idx val="6"/>
            <c:invertIfNegative val="0"/>
            <c:bubble3D val="0"/>
            <c:spPr>
              <a:solidFill>
                <a:srgbClr val="DE5858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87FC-4EC1-923B-5E99513820FE}"/>
              </c:ext>
            </c:extLst>
          </c:dPt>
          <c:dLbls>
            <c:dLbl>
              <c:idx val="0"/>
              <c:layout>
                <c:manualLayout>
                  <c:x val="0"/>
                  <c:y val="2.023290677834246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132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FC-4EC1-923B-5E99513820FE}"/>
                </c:ext>
              </c:extLst>
            </c:dLbl>
            <c:dLbl>
              <c:idx val="1"/>
              <c:layout>
                <c:manualLayout>
                  <c:x val="4.1666666666666415E-3"/>
                  <c:y val="2.697720903778986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7FC-4EC1-923B-5E99513820FE}"/>
                </c:ext>
              </c:extLst>
            </c:dLbl>
            <c:dLbl>
              <c:idx val="2"/>
              <c:layout>
                <c:manualLayout>
                  <c:x val="4.1666666666666666E-3"/>
                  <c:y val="4.72101158161322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157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FC-4EC1-923B-5E99513820FE}"/>
                </c:ext>
              </c:extLst>
            </c:dLbl>
            <c:dLbl>
              <c:idx val="3"/>
              <c:layout>
                <c:manualLayout>
                  <c:x val="0"/>
                  <c:y val="-6.7443022594475283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167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FC-4EC1-923B-5E99513820F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188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7FC-4EC1-923B-5E99513820FE}"/>
                </c:ext>
              </c:extLst>
            </c:dLbl>
            <c:dLbl>
              <c:idx val="5"/>
              <c:layout>
                <c:manualLayout>
                  <c:x val="-1.3888888888888889E-3"/>
                  <c:y val="6.7443022594474667E-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337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FC-4EC1-923B-5E99513820FE}"/>
                </c:ext>
              </c:extLst>
            </c:dLbl>
            <c:dLbl>
              <c:idx val="6"/>
              <c:layout>
                <c:manualLayout>
                  <c:x val="-1.0185067526415994E-16"/>
                  <c:y val="2.023290677834236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240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18%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FC-4EC1-923B-5E99513820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Dni!$A$5:$A$11</c:f>
              <c:strCache>
                <c:ptCount val="7"/>
                <c:pt idx="0">
                  <c:v>Pondelok</c:v>
                </c:pt>
                <c:pt idx="1">
                  <c:v>Utorok</c:v>
                </c:pt>
                <c:pt idx="2">
                  <c:v>Streda</c:v>
                </c:pt>
                <c:pt idx="3">
                  <c:v>Štvrtok</c:v>
                </c:pt>
                <c:pt idx="4">
                  <c:v>Piatok</c:v>
                </c:pt>
                <c:pt idx="5">
                  <c:v>Sobota</c:v>
                </c:pt>
                <c:pt idx="6">
                  <c:v>Nedeľa</c:v>
                </c:pt>
              </c:strCache>
            </c:strRef>
          </c:cat>
          <c:val>
            <c:numRef>
              <c:f>Dni!$H$5:$H$11</c:f>
              <c:numCache>
                <c:formatCode>General</c:formatCode>
                <c:ptCount val="7"/>
                <c:pt idx="0">
                  <c:v>132</c:v>
                </c:pt>
                <c:pt idx="1">
                  <c:v>136</c:v>
                </c:pt>
                <c:pt idx="2">
                  <c:v>157</c:v>
                </c:pt>
                <c:pt idx="3">
                  <c:v>167</c:v>
                </c:pt>
                <c:pt idx="4">
                  <c:v>188</c:v>
                </c:pt>
                <c:pt idx="5">
                  <c:v>337</c:v>
                </c:pt>
                <c:pt idx="6" formatCode="@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7FC-4EC1-923B-5E9951382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1879168"/>
        <c:axId val="31880704"/>
      </c:barChart>
      <c:catAx>
        <c:axId val="31879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31880704"/>
        <c:crosses val="autoZero"/>
        <c:auto val="1"/>
        <c:lblAlgn val="ctr"/>
        <c:lblOffset val="100"/>
        <c:noMultiLvlLbl val="0"/>
      </c:catAx>
      <c:valAx>
        <c:axId val="31880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8791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5</a:t>
            </a:r>
            <a:endParaRPr lang="en-US" sz="1800"/>
          </a:p>
        </c:rich>
      </c:tx>
      <c:layout>
        <c:manualLayout>
          <c:xMode val="edge"/>
          <c:yMode val="edge"/>
          <c:x val="0.895343624743698"/>
          <c:y val="0.1763888888888889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6630288595415417E-2"/>
          <c:y val="0.29443750000000002"/>
          <c:w val="0.93681591155507371"/>
          <c:h val="0.66380231481481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Dni!$J$4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1E81-4A08-83BC-5C1EEEE6FE52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1E81-4A08-83BC-5C1EEEE6FE52}"/>
              </c:ext>
            </c:extLst>
          </c:dPt>
          <c:dPt>
            <c:idx val="6"/>
            <c:invertIfNegative val="0"/>
            <c:bubble3D val="0"/>
            <c:spPr>
              <a:solidFill>
                <a:srgbClr val="DF504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1E81-4A08-83BC-5C1EEEE6FE5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11%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E81-4A08-83BC-5C1EEEE6FE52}"/>
                </c:ext>
              </c:extLst>
            </c:dLbl>
            <c:dLbl>
              <c:idx val="1"/>
              <c:layout>
                <c:manualLayout>
                  <c:x val="4.1666662109945086E-3"/>
                  <c:y val="0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128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81-4A08-83BC-5C1EEEE6FE52}"/>
                </c:ext>
              </c:extLst>
            </c:dLbl>
            <c:dLbl>
              <c:idx val="2"/>
              <c:layout>
                <c:manualLayout>
                  <c:x val="1.3888887369981695E-3"/>
                  <c:y val="4.115740740740740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119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81-4A08-83BC-5C1EEEE6FE5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131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81-4A08-83BC-5C1EEEE6FE5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193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81-4A08-83BC-5C1EEEE6FE52}"/>
                </c:ext>
              </c:extLst>
            </c:dLbl>
            <c:dLbl>
              <c:idx val="5"/>
              <c:layout>
                <c:manualLayout>
                  <c:x val="-1.3888887369981695E-3"/>
                  <c:y val="1.763888888888888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307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81-4A08-83BC-5C1EEEE6FE52}"/>
                </c:ext>
              </c:extLst>
            </c:dLbl>
            <c:dLbl>
              <c:idx val="6"/>
              <c:layout>
                <c:manualLayout>
                  <c:x val="-1.3888887369980678E-3"/>
                  <c:y val="1.763888888888888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258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81-4A08-83BC-5C1EEEE6FE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Dni!$A$5:$A$11</c:f>
              <c:strCache>
                <c:ptCount val="7"/>
                <c:pt idx="0">
                  <c:v>Pondelok</c:v>
                </c:pt>
                <c:pt idx="1">
                  <c:v>Utorok</c:v>
                </c:pt>
                <c:pt idx="2">
                  <c:v>Streda</c:v>
                </c:pt>
                <c:pt idx="3">
                  <c:v>Štvrtok</c:v>
                </c:pt>
                <c:pt idx="4">
                  <c:v>Piatok</c:v>
                </c:pt>
                <c:pt idx="5">
                  <c:v>Sobota</c:v>
                </c:pt>
                <c:pt idx="6">
                  <c:v>Nedeľa</c:v>
                </c:pt>
              </c:strCache>
            </c:strRef>
          </c:cat>
          <c:val>
            <c:numRef>
              <c:f>Dni!$J$5:$J$11</c:f>
              <c:numCache>
                <c:formatCode>#,##0</c:formatCode>
                <c:ptCount val="7"/>
                <c:pt idx="0">
                  <c:v>136</c:v>
                </c:pt>
                <c:pt idx="1">
                  <c:v>128</c:v>
                </c:pt>
                <c:pt idx="2">
                  <c:v>119</c:v>
                </c:pt>
                <c:pt idx="3">
                  <c:v>131</c:v>
                </c:pt>
                <c:pt idx="4">
                  <c:v>193</c:v>
                </c:pt>
                <c:pt idx="5">
                  <c:v>307</c:v>
                </c:pt>
                <c:pt idx="6">
                  <c:v>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E81-4A08-83BC-5C1EEEE6F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111232"/>
        <c:axId val="30112768"/>
      </c:barChart>
      <c:catAx>
        <c:axId val="301112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112768"/>
        <c:crosses val="autoZero"/>
        <c:auto val="1"/>
        <c:lblAlgn val="ctr"/>
        <c:lblOffset val="100"/>
        <c:noMultiLvlLbl val="0"/>
      </c:catAx>
      <c:valAx>
        <c:axId val="301127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0111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6</a:t>
            </a:r>
            <a:endParaRPr lang="en-US" sz="1800"/>
          </a:p>
        </c:rich>
      </c:tx>
      <c:layout>
        <c:manualLayout>
          <c:xMode val="edge"/>
          <c:yMode val="edge"/>
          <c:x val="0.89534372265966744"/>
          <c:y val="0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0.12329592497769797"/>
          <c:w val="0.94168635170603676"/>
          <c:h val="0.80494985163370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Dni!$L$4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AA7-4320-A527-D24F00BFF70F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CAA7-4320-A527-D24F00BFF70F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AA7-4320-A527-D24F00BFF70F}"/>
              </c:ext>
            </c:extLst>
          </c:dPt>
          <c:dPt>
            <c:idx val="6"/>
            <c:invertIfNegative val="0"/>
            <c:bubble3D val="0"/>
            <c:spPr>
              <a:solidFill>
                <a:srgbClr val="DF504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CAA7-4320-A527-D24F00BFF7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141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11%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AA7-4320-A527-D24F00BFF70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147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11%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A7-4320-A527-D24F00BFF7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141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11%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A7-4320-A527-D24F00BFF7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134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A7-4320-A527-D24F00BFF7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187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AA7-4320-A527-D24F00BFF70F}"/>
                </c:ext>
              </c:extLst>
            </c:dLbl>
            <c:dLbl>
              <c:idx val="5"/>
              <c:layout>
                <c:manualLayout>
                  <c:x val="5.5555555555555558E-3"/>
                  <c:y val="2.5851509539868575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280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A7-4320-A527-D24F00BFF70F}"/>
                </c:ext>
              </c:extLst>
            </c:dLbl>
            <c:dLbl>
              <c:idx val="6"/>
              <c:layout>
                <c:manualLayout>
                  <c:x val="4.1666666666665651E-3"/>
                  <c:y val="0.12279467031437573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251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20%</a:t>
                    </a:r>
                    <a:endParaRPr lang="en-US" sz="2000" dirty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A7-4320-A527-D24F00BFF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Dni!$A$5:$A$11</c:f>
              <c:strCache>
                <c:ptCount val="7"/>
                <c:pt idx="0">
                  <c:v>Pondelok</c:v>
                </c:pt>
                <c:pt idx="1">
                  <c:v>Utorok</c:v>
                </c:pt>
                <c:pt idx="2">
                  <c:v>Streda</c:v>
                </c:pt>
                <c:pt idx="3">
                  <c:v>Štvrtok</c:v>
                </c:pt>
                <c:pt idx="4">
                  <c:v>Piatok</c:v>
                </c:pt>
                <c:pt idx="5">
                  <c:v>Sobota</c:v>
                </c:pt>
                <c:pt idx="6">
                  <c:v>Nedeľa</c:v>
                </c:pt>
              </c:strCache>
            </c:strRef>
          </c:cat>
          <c:val>
            <c:numRef>
              <c:f>Dni!$L$5:$L$11</c:f>
              <c:numCache>
                <c:formatCode>#,##0</c:formatCode>
                <c:ptCount val="7"/>
                <c:pt idx="0">
                  <c:v>141</c:v>
                </c:pt>
                <c:pt idx="1">
                  <c:v>147</c:v>
                </c:pt>
                <c:pt idx="2">
                  <c:v>141</c:v>
                </c:pt>
                <c:pt idx="3">
                  <c:v>134</c:v>
                </c:pt>
                <c:pt idx="4">
                  <c:v>187</c:v>
                </c:pt>
                <c:pt idx="5">
                  <c:v>280</c:v>
                </c:pt>
                <c:pt idx="6">
                  <c:v>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AA7-4320-A527-D24F00BFF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170496"/>
        <c:axId val="30196864"/>
      </c:barChart>
      <c:catAx>
        <c:axId val="30170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196864"/>
        <c:crosses val="autoZero"/>
        <c:auto val="1"/>
        <c:lblAlgn val="ctr"/>
        <c:lblOffset val="100"/>
        <c:noMultiLvlLbl val="0"/>
      </c:catAx>
      <c:valAx>
        <c:axId val="301968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0170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8 mesiacov 2017</a:t>
            </a:r>
            <a:endParaRPr lang="en-US" sz="1800"/>
          </a:p>
        </c:rich>
      </c:tx>
      <c:layout>
        <c:manualLayout>
          <c:xMode val="edge"/>
          <c:yMode val="edge"/>
          <c:x val="0.81977077865266856"/>
          <c:y val="0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6.230791524371649E-2"/>
          <c:w val="0.94168635170603676"/>
          <c:h val="0.752120096634448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Dni!$N$4</c:f>
              <c:strCache>
                <c:ptCount val="1"/>
                <c:pt idx="0">
                  <c:v>8/2017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A2E-481B-99FD-86CE8FB0252A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65000"/>
                </a:sys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A2E-481B-99FD-86CE8FB0252A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A2E-481B-99FD-86CE8FB0252A}"/>
              </c:ext>
            </c:extLst>
          </c:dPt>
          <c:dPt>
            <c:idx val="6"/>
            <c:invertIfNegative val="0"/>
            <c:bubble3D val="0"/>
            <c:spPr>
              <a:solidFill>
                <a:srgbClr val="DF504D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3A2E-481B-99FD-86CE8FB0252A}"/>
              </c:ext>
            </c:extLst>
          </c:dPt>
          <c:dLbls>
            <c:dLbl>
              <c:idx val="0"/>
              <c:layout>
                <c:manualLayout>
                  <c:x val="0"/>
                  <c:y val="1.43508419254761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96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2E-481B-99FD-86CE8FB0252A}"/>
                </c:ext>
              </c:extLst>
            </c:dLbl>
            <c:dLbl>
              <c:idx val="1"/>
              <c:layout>
                <c:manualLayout>
                  <c:x val="2.5462668816039986E-17"/>
                  <c:y val="4.3052525776428638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80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2E-481B-99FD-86CE8FB0252A}"/>
                </c:ext>
              </c:extLst>
            </c:dLbl>
            <c:dLbl>
              <c:idx val="2"/>
              <c:layout>
                <c:manualLayout>
                  <c:x val="1.3888888888888889E-3"/>
                  <c:y val="4.3052525776428575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84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2E-481B-99FD-86CE8FB0252A}"/>
                </c:ext>
              </c:extLst>
            </c:dLbl>
            <c:dLbl>
              <c:idx val="3"/>
              <c:layout>
                <c:manualLayout>
                  <c:x val="2.777777777777676E-3"/>
                  <c:y val="1.435084192547612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86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2E-481B-99FD-86CE8FB0252A}"/>
                </c:ext>
              </c:extLst>
            </c:dLbl>
            <c:dLbl>
              <c:idx val="4"/>
              <c:layout>
                <c:manualLayout>
                  <c:x val="4.1666666666666666E-3"/>
                  <c:y val="3.5877104813690476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129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2E-481B-99FD-86CE8FB0252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203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2E-481B-99FD-86CE8FB0252A}"/>
                </c:ext>
              </c:extLst>
            </c:dLbl>
            <c:dLbl>
              <c:idx val="6"/>
              <c:layout>
                <c:manualLayout>
                  <c:x val="2.7777777777778798E-3"/>
                  <c:y val="2.870168385095234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154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2E-481B-99FD-86CE8FB025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Dni!$A$5:$A$11</c:f>
              <c:strCache>
                <c:ptCount val="7"/>
                <c:pt idx="0">
                  <c:v>Pondelok</c:v>
                </c:pt>
                <c:pt idx="1">
                  <c:v>Utorok</c:v>
                </c:pt>
                <c:pt idx="2">
                  <c:v>Streda</c:v>
                </c:pt>
                <c:pt idx="3">
                  <c:v>Štvrtok</c:v>
                </c:pt>
                <c:pt idx="4">
                  <c:v>Piatok</c:v>
                </c:pt>
                <c:pt idx="5">
                  <c:v>Sobota</c:v>
                </c:pt>
                <c:pt idx="6">
                  <c:v>Nedeľa</c:v>
                </c:pt>
              </c:strCache>
            </c:strRef>
          </c:cat>
          <c:val>
            <c:numRef>
              <c:f>Dni!$N$5:$N$11</c:f>
              <c:numCache>
                <c:formatCode>#,##0</c:formatCode>
                <c:ptCount val="7"/>
                <c:pt idx="0">
                  <c:v>96</c:v>
                </c:pt>
                <c:pt idx="1">
                  <c:v>80</c:v>
                </c:pt>
                <c:pt idx="2">
                  <c:v>84</c:v>
                </c:pt>
                <c:pt idx="3">
                  <c:v>86</c:v>
                </c:pt>
                <c:pt idx="4">
                  <c:v>129</c:v>
                </c:pt>
                <c:pt idx="5">
                  <c:v>203</c:v>
                </c:pt>
                <c:pt idx="6">
                  <c:v>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A2E-481B-99FD-86CE8FB02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8928256"/>
        <c:axId val="48929792"/>
      </c:barChart>
      <c:catAx>
        <c:axId val="4892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48929792"/>
        <c:crosses val="autoZero"/>
        <c:auto val="1"/>
        <c:lblAlgn val="ctr"/>
        <c:lblOffset val="100"/>
        <c:noMultiLvlLbl val="0"/>
      </c:catAx>
      <c:valAx>
        <c:axId val="4892979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892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sk-SK" sz="1800" dirty="0"/>
              <a:t>Rok </a:t>
            </a:r>
            <a:r>
              <a:rPr lang="en-US" sz="1800" dirty="0"/>
              <a:t>201</a:t>
            </a:r>
            <a:r>
              <a:rPr lang="sk-SK" sz="1800" dirty="0"/>
              <a:t>2</a:t>
            </a:r>
            <a:endParaRPr lang="en-US" sz="1800" dirty="0"/>
          </a:p>
        </c:rich>
      </c:tx>
      <c:layout>
        <c:manualLayout>
          <c:xMode val="edge"/>
          <c:yMode val="edge"/>
          <c:x val="0.56245276306470926"/>
          <c:y val="0.17240397084007641"/>
        </c:manualLayout>
      </c:layout>
      <c:overlay val="0"/>
      <c:spPr>
        <a:solidFill>
          <a:schemeClr val="accent6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3.6348897428526428E-2"/>
          <c:y val="7.5292451648743347E-2"/>
          <c:w val="0.94826433519142039"/>
          <c:h val="0.849245443170348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Čas!$D$4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CF4E-4B2C-9A85-4F3560E038B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F4E-4B2C-9A85-4F3560E038B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F4E-4B2C-9A85-4F3560E038B2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CF4E-4B2C-9A85-4F3560E038B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171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12%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4E-4B2C-9A85-4F3560E038B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162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F4E-4B2C-9A85-4F3560E038B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dirty="0"/>
                      <a:t>150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4E-4B2C-9A85-4F3560E038B2}"/>
                </c:ext>
              </c:extLst>
            </c:dLbl>
            <c:dLbl>
              <c:idx val="3"/>
              <c:layout>
                <c:manualLayout>
                  <c:x val="-1.3987970345502867E-3"/>
                  <c:y val="0.1094013991893384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147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4E-4B2C-9A85-4F3560E038B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149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4E-4B2C-9A85-4F3560E038B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90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4E-4B2C-9A85-4F3560E038B2}"/>
                </c:ext>
              </c:extLst>
            </c:dLbl>
            <c:dLbl>
              <c:idx val="6"/>
              <c:layout>
                <c:manualLayout>
                  <c:x val="1.3987970345501841E-3"/>
                  <c:y val="2.91737064504903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4E-4B2C-9A85-4F3560E038B2}"/>
                </c:ext>
              </c:extLst>
            </c:dLbl>
            <c:dLbl>
              <c:idx val="7"/>
              <c:layout>
                <c:manualLayout>
                  <c:x val="0"/>
                  <c:y val="2.18802798378676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72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4E-4B2C-9A85-4F3560E038B2}"/>
                </c:ext>
              </c:extLst>
            </c:dLbl>
            <c:dLbl>
              <c:idx val="8"/>
              <c:layout>
                <c:manualLayout>
                  <c:x val="-1.0257726421904484E-16"/>
                  <c:y val="5.10539862883579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4E-4B2C-9A85-4F3560E038B2}"/>
                </c:ext>
              </c:extLst>
            </c:dLbl>
            <c:dLbl>
              <c:idx val="9"/>
              <c:layout>
                <c:manualLayout>
                  <c:x val="-1.3987970345503893E-3"/>
                  <c:y val="7.293426612622566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4E-4B2C-9A85-4F3560E038B2}"/>
                </c:ext>
              </c:extLst>
            </c:dLbl>
            <c:dLbl>
              <c:idx val="10"/>
              <c:layout>
                <c:manualLayout>
                  <c:x val="-1.0257726421904484E-16"/>
                  <c:y val="2.18802798378677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120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4E-4B2C-9A85-4F3560E038B2}"/>
                </c:ext>
              </c:extLst>
            </c:dLbl>
            <c:dLbl>
              <c:idx val="11"/>
              <c:layout>
                <c:manualLayout>
                  <c:x val="-2.7975940691006762E-3"/>
                  <c:y val="4.37605596757354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137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9%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F4E-4B2C-9A85-4F3560E03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Čas!$A$5:$A$16</c:f>
              <c:strCache>
                <c:ptCount val="12"/>
                <c:pt idx="0">
                  <c:v>22 - 24 h.</c:v>
                </c:pt>
                <c:pt idx="1">
                  <c:v>20 - 22 h.</c:v>
                </c:pt>
                <c:pt idx="2">
                  <c:v>18 - 20 h.</c:v>
                </c:pt>
                <c:pt idx="3">
                  <c:v>16 - 18 h.</c:v>
                </c:pt>
                <c:pt idx="4">
                  <c:v>14 - 16 h.</c:v>
                </c:pt>
                <c:pt idx="5">
                  <c:v>12 - 14 h.</c:v>
                </c:pt>
                <c:pt idx="6">
                  <c:v>10 - 12 h.</c:v>
                </c:pt>
                <c:pt idx="7">
                  <c:v>8 - 10 h.</c:v>
                </c:pt>
                <c:pt idx="8">
                  <c:v>6 - 8 h.</c:v>
                </c:pt>
                <c:pt idx="9">
                  <c:v>4 - 6 h.</c:v>
                </c:pt>
                <c:pt idx="10">
                  <c:v>2 - 4 h.</c:v>
                </c:pt>
                <c:pt idx="11">
                  <c:v>0 - 2 h.</c:v>
                </c:pt>
              </c:strCache>
            </c:strRef>
          </c:cat>
          <c:val>
            <c:numRef>
              <c:f>Čas!$D$5:$D$16</c:f>
              <c:numCache>
                <c:formatCode>#,##0</c:formatCode>
                <c:ptCount val="12"/>
                <c:pt idx="0">
                  <c:v>171</c:v>
                </c:pt>
                <c:pt idx="1">
                  <c:v>162</c:v>
                </c:pt>
                <c:pt idx="2">
                  <c:v>150</c:v>
                </c:pt>
                <c:pt idx="3">
                  <c:v>147</c:v>
                </c:pt>
                <c:pt idx="4">
                  <c:v>149</c:v>
                </c:pt>
                <c:pt idx="5">
                  <c:v>90</c:v>
                </c:pt>
                <c:pt idx="6">
                  <c:v>76</c:v>
                </c:pt>
                <c:pt idx="7">
                  <c:v>72</c:v>
                </c:pt>
                <c:pt idx="8">
                  <c:v>81</c:v>
                </c:pt>
                <c:pt idx="9">
                  <c:v>96</c:v>
                </c:pt>
                <c:pt idx="10">
                  <c:v>120</c:v>
                </c:pt>
                <c:pt idx="11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F4E-4B2C-9A85-4F3560E03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239744"/>
        <c:axId val="30241536"/>
      </c:barChart>
      <c:catAx>
        <c:axId val="30239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0241536"/>
        <c:crosses val="autoZero"/>
        <c:auto val="1"/>
        <c:lblAlgn val="ctr"/>
        <c:lblOffset val="100"/>
        <c:noMultiLvlLbl val="0"/>
      </c:catAx>
      <c:valAx>
        <c:axId val="3024153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30239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sk-SK" sz="1800" dirty="0"/>
              <a:t>Rok </a:t>
            </a:r>
            <a:r>
              <a:rPr lang="en-US" sz="1800" dirty="0"/>
              <a:t>201</a:t>
            </a:r>
            <a:r>
              <a:rPr lang="sk-SK" sz="1800" dirty="0"/>
              <a:t>3</a:t>
            </a:r>
            <a:endParaRPr lang="en-US" sz="1800" dirty="0"/>
          </a:p>
        </c:rich>
      </c:tx>
      <c:layout>
        <c:manualLayout>
          <c:xMode val="edge"/>
          <c:yMode val="edge"/>
          <c:x val="0.56756594488188972"/>
          <c:y val="0.17031477249116975"/>
        </c:manualLayout>
      </c:layout>
      <c:overlay val="0"/>
      <c:spPr>
        <a:solidFill>
          <a:schemeClr val="accent6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5.2623530754307889E-2"/>
          <c:w val="0.94168635170603676"/>
          <c:h val="0.88216886314820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Čas!$F$4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4761-4ADF-BE95-A4B34201235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61-4ADF-BE95-A4B34201235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61-4ADF-BE95-A4B342012350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4761-4ADF-BE95-A4B34201235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162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61-4ADF-BE95-A4B342012350}"/>
                </c:ext>
              </c:extLst>
            </c:dLbl>
            <c:dLbl>
              <c:idx val="1"/>
              <c:layout>
                <c:manualLayout>
                  <c:x val="4.1666666666666666E-3"/>
                  <c:y val="0.1172749728743911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158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761-4ADF-BE95-A4B3420123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174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12%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61-4ADF-BE95-A4B34201235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133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9%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61-4ADF-BE95-A4B34201235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113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61-4ADF-BE95-A4B34201235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87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61-4ADF-BE95-A4B342012350}"/>
                </c:ext>
              </c:extLst>
            </c:dLbl>
            <c:dLbl>
              <c:idx val="6"/>
              <c:layout>
                <c:manualLayout>
                  <c:x val="0"/>
                  <c:y val="2.19890574139483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61-4ADF-BE95-A4B34201235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69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61-4ADF-BE95-A4B34201235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81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761-4ADF-BE95-A4B34201235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98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761-4ADF-BE95-A4B34201235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116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761-4ADF-BE95-A4B34201235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167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12%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761-4ADF-BE95-A4B3420123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Čas!$A$5:$A$16</c:f>
              <c:strCache>
                <c:ptCount val="12"/>
                <c:pt idx="0">
                  <c:v>22 - 24 h.</c:v>
                </c:pt>
                <c:pt idx="1">
                  <c:v>20 - 22 h.</c:v>
                </c:pt>
                <c:pt idx="2">
                  <c:v>18 - 20 h.</c:v>
                </c:pt>
                <c:pt idx="3">
                  <c:v>16 - 18 h.</c:v>
                </c:pt>
                <c:pt idx="4">
                  <c:v>14 - 16 h.</c:v>
                </c:pt>
                <c:pt idx="5">
                  <c:v>12 - 14 h.</c:v>
                </c:pt>
                <c:pt idx="6">
                  <c:v>10 - 12 h.</c:v>
                </c:pt>
                <c:pt idx="7">
                  <c:v>8 - 10 h.</c:v>
                </c:pt>
                <c:pt idx="8">
                  <c:v>6 - 8 h.</c:v>
                </c:pt>
                <c:pt idx="9">
                  <c:v>4 - 6 h.</c:v>
                </c:pt>
                <c:pt idx="10">
                  <c:v>2 - 4 h.</c:v>
                </c:pt>
                <c:pt idx="11">
                  <c:v>0 - 2 h.</c:v>
                </c:pt>
              </c:strCache>
            </c:strRef>
          </c:cat>
          <c:val>
            <c:numRef>
              <c:f>Čas!$F$5:$F$16</c:f>
              <c:numCache>
                <c:formatCode>#,##0</c:formatCode>
                <c:ptCount val="12"/>
                <c:pt idx="0">
                  <c:v>162</c:v>
                </c:pt>
                <c:pt idx="1">
                  <c:v>158</c:v>
                </c:pt>
                <c:pt idx="2">
                  <c:v>174</c:v>
                </c:pt>
                <c:pt idx="3">
                  <c:v>133</c:v>
                </c:pt>
                <c:pt idx="4">
                  <c:v>113</c:v>
                </c:pt>
                <c:pt idx="5">
                  <c:v>87</c:v>
                </c:pt>
                <c:pt idx="6">
                  <c:v>81</c:v>
                </c:pt>
                <c:pt idx="7">
                  <c:v>69</c:v>
                </c:pt>
                <c:pt idx="8">
                  <c:v>81</c:v>
                </c:pt>
                <c:pt idx="9">
                  <c:v>98</c:v>
                </c:pt>
                <c:pt idx="10">
                  <c:v>116</c:v>
                </c:pt>
                <c:pt idx="1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761-4ADF-BE95-A4B3420123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880000"/>
        <c:axId val="62885888"/>
      </c:barChart>
      <c:catAx>
        <c:axId val="628800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2885888"/>
        <c:crosses val="autoZero"/>
        <c:auto val="1"/>
        <c:lblAlgn val="ctr"/>
        <c:lblOffset val="100"/>
        <c:noMultiLvlLbl val="0"/>
      </c:catAx>
      <c:valAx>
        <c:axId val="6288588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2880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03587051618548E-2"/>
          <c:y val="2.7926286739876072E-2"/>
          <c:w val="0.50696412948381453"/>
          <c:h val="0.848485010530635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'DN zav. pod vplyvom alk.'!$A$18</c:f>
              <c:strCache>
                <c:ptCount val="1"/>
                <c:pt idx="0">
                  <c:v> chodcami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'DN zav. pod vplyvom alk.'!$B$17:$F$17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'DN zav. pod vplyvom alk.'!$B$18:$F$18</c:f>
              <c:numCache>
                <c:formatCode>0</c:formatCode>
                <c:ptCount val="5"/>
                <c:pt idx="0">
                  <c:v>5.393000573723465</c:v>
                </c:pt>
                <c:pt idx="1">
                  <c:v>8.0188679245283012</c:v>
                </c:pt>
                <c:pt idx="2">
                  <c:v>9.0853284223449968</c:v>
                </c:pt>
                <c:pt idx="3">
                  <c:v>8.36627140974967</c:v>
                </c:pt>
                <c:pt idx="4">
                  <c:v>7.59493670886076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6-459A-93FF-0497EEF97CD9}"/>
            </c:ext>
          </c:extLst>
        </c:ser>
        <c:ser>
          <c:idx val="1"/>
          <c:order val="1"/>
          <c:tx>
            <c:strRef>
              <c:f>'DN zav. pod vplyvom alk.'!$A$19</c:f>
              <c:strCache>
                <c:ptCount val="1"/>
                <c:pt idx="0">
                  <c:v> cyklistami</c:v>
                </c:pt>
              </c:strCache>
            </c:strRef>
          </c:tx>
          <c:spPr>
            <a:solidFill>
              <a:srgbClr val="DF504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'DN zav. pod vplyvom alk.'!$B$17:$F$17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'DN zav. pod vplyvom alk.'!$B$19:$F$19</c:f>
              <c:numCache>
                <c:formatCode>0</c:formatCode>
                <c:ptCount val="5"/>
                <c:pt idx="0">
                  <c:v>5.507745266781412</c:v>
                </c:pt>
                <c:pt idx="1">
                  <c:v>4.716981132075472</c:v>
                </c:pt>
                <c:pt idx="2">
                  <c:v>5.647636586863106</c:v>
                </c:pt>
                <c:pt idx="3">
                  <c:v>6.0606060606060606</c:v>
                </c:pt>
                <c:pt idx="4">
                  <c:v>4.9966688874083944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6-459A-93FF-0497EEF97CD9}"/>
            </c:ext>
          </c:extLst>
        </c:ser>
        <c:ser>
          <c:idx val="2"/>
          <c:order val="2"/>
          <c:tx>
            <c:strRef>
              <c:f>'DN zav. pod vplyvom alk.'!$A$20</c:f>
              <c:strCache>
                <c:ptCount val="1"/>
                <c:pt idx="0">
                  <c:v> vodičmi motorových vozidiel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'DN zav. pod vplyvom alk.'!$B$17:$F$17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'DN zav. pod vplyvom alk.'!$B$20:$F$20</c:f>
              <c:numCache>
                <c:formatCode>0</c:formatCode>
                <c:ptCount val="5"/>
                <c:pt idx="0">
                  <c:v>83.247274813539875</c:v>
                </c:pt>
                <c:pt idx="1">
                  <c:v>84.846698113207552</c:v>
                </c:pt>
                <c:pt idx="2">
                  <c:v>83.302639656230809</c:v>
                </c:pt>
                <c:pt idx="3">
                  <c:v>83.794466403162062</c:v>
                </c:pt>
                <c:pt idx="4">
                  <c:v>85.343104596935376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A6-459A-93FF-0497EEF97CD9}"/>
            </c:ext>
          </c:extLst>
        </c:ser>
        <c:ser>
          <c:idx val="3"/>
          <c:order val="3"/>
          <c:tx>
            <c:strRef>
              <c:f>'DN zav. pod vplyvom alk.'!$A$21</c:f>
              <c:strCache>
                <c:ptCount val="1"/>
                <c:pt idx="0">
                  <c:v> ostatnými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'DN zav. pod vplyvom alk.'!$B$17:$F$17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'DN zav. pod vplyvom alk.'!$B$21:$F$21</c:f>
              <c:numCache>
                <c:formatCode>0</c:formatCode>
                <c:ptCount val="5"/>
                <c:pt idx="0">
                  <c:v>5.8519793459552494</c:v>
                </c:pt>
                <c:pt idx="1">
                  <c:v>2.4174528301886795</c:v>
                </c:pt>
                <c:pt idx="2">
                  <c:v>1.9643953345610803</c:v>
                </c:pt>
                <c:pt idx="3">
                  <c:v>1.7786561264822136</c:v>
                </c:pt>
                <c:pt idx="4">
                  <c:v>2.0652898067954695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A6-459A-93FF-0497EEF97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008192"/>
        <c:axId val="24009728"/>
      </c:barChart>
      <c:catAx>
        <c:axId val="240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009728"/>
        <c:crosses val="autoZero"/>
        <c:auto val="1"/>
        <c:lblAlgn val="ctr"/>
        <c:lblOffset val="100"/>
        <c:noMultiLvlLbl val="0"/>
      </c:catAx>
      <c:valAx>
        <c:axId val="24009728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0081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939523184601925"/>
          <c:y val="0.94235165311369717"/>
          <c:w val="0.68120942694663167"/>
          <c:h val="5.7648346886302805E-2"/>
        </c:manualLayout>
      </c:layout>
      <c:overlay val="0"/>
      <c:txPr>
        <a:bodyPr/>
        <a:lstStyle/>
        <a:p>
          <a:pPr>
            <a:defRPr sz="16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4</a:t>
            </a:r>
            <a:endParaRPr lang="en-US" sz="1800"/>
          </a:p>
        </c:rich>
      </c:tx>
      <c:layout>
        <c:manualLayout>
          <c:xMode val="edge"/>
          <c:yMode val="edge"/>
          <c:x val="0.57034372265966748"/>
          <c:y val="0.16237618602434958"/>
        </c:manualLayout>
      </c:layout>
      <c:overlay val="0"/>
      <c:spPr>
        <a:solidFill>
          <a:schemeClr val="accent6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5.4553663447210798E-2"/>
          <c:w val="0.94168635170603676"/>
          <c:h val="0.75116329033280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Čas!$H$4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A1E-423D-8D42-B0A3ACDBA3F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A1E-423D-8D42-B0A3ACDBA3F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A1E-423D-8D42-B0A3ACDBA3FF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EA1E-423D-8D42-B0A3ACDBA3F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189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14%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1E-423D-8D42-B0A3ACDBA3F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141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1E-423D-8D42-B0A3ACDBA3F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158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12%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1E-423D-8D42-B0A3ACDBA3FF}"/>
                </c:ext>
              </c:extLst>
            </c:dLbl>
            <c:dLbl>
              <c:idx val="3"/>
              <c:layout>
                <c:manualLayout>
                  <c:x val="0"/>
                  <c:y val="2.70149252143910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128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9%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1E-423D-8D42-B0A3ACDBA3F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104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1E-423D-8D42-B0A3ACDBA3F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75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1E-423D-8D42-B0A3ACDBA3F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81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1E-423D-8D42-B0A3ACDBA3F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66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1E-423D-8D42-B0A3ACDBA3F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75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1E-423D-8D42-B0A3ACDBA3F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90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A1E-423D-8D42-B0A3ACDBA3F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102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A1E-423D-8D42-B0A3ACDBA3F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148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A1E-423D-8D42-B0A3ACDBA3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Čas!$A$5:$A$16</c:f>
              <c:strCache>
                <c:ptCount val="12"/>
                <c:pt idx="0">
                  <c:v>22 - 24 h.</c:v>
                </c:pt>
                <c:pt idx="1">
                  <c:v>20 - 22 h.</c:v>
                </c:pt>
                <c:pt idx="2">
                  <c:v>18 - 20 h.</c:v>
                </c:pt>
                <c:pt idx="3">
                  <c:v>16 - 18 h.</c:v>
                </c:pt>
                <c:pt idx="4">
                  <c:v>14 - 16 h.</c:v>
                </c:pt>
                <c:pt idx="5">
                  <c:v>12 - 14 h.</c:v>
                </c:pt>
                <c:pt idx="6">
                  <c:v>10 - 12 h.</c:v>
                </c:pt>
                <c:pt idx="7">
                  <c:v>8 - 10 h.</c:v>
                </c:pt>
                <c:pt idx="8">
                  <c:v>6 - 8 h.</c:v>
                </c:pt>
                <c:pt idx="9">
                  <c:v>4 - 6 h.</c:v>
                </c:pt>
                <c:pt idx="10">
                  <c:v>2 - 4 h.</c:v>
                </c:pt>
                <c:pt idx="11">
                  <c:v>0 - 2 h.</c:v>
                </c:pt>
              </c:strCache>
            </c:strRef>
          </c:cat>
          <c:val>
            <c:numRef>
              <c:f>Čas!$H$5:$H$16</c:f>
              <c:numCache>
                <c:formatCode>#,##0</c:formatCode>
                <c:ptCount val="12"/>
                <c:pt idx="0">
                  <c:v>189</c:v>
                </c:pt>
                <c:pt idx="1">
                  <c:v>141</c:v>
                </c:pt>
                <c:pt idx="2">
                  <c:v>158</c:v>
                </c:pt>
                <c:pt idx="3">
                  <c:v>128</c:v>
                </c:pt>
                <c:pt idx="4">
                  <c:v>104</c:v>
                </c:pt>
                <c:pt idx="5">
                  <c:v>75</c:v>
                </c:pt>
                <c:pt idx="6">
                  <c:v>81</c:v>
                </c:pt>
                <c:pt idx="7">
                  <c:v>66</c:v>
                </c:pt>
                <c:pt idx="8">
                  <c:v>75</c:v>
                </c:pt>
                <c:pt idx="9">
                  <c:v>90</c:v>
                </c:pt>
                <c:pt idx="10">
                  <c:v>102</c:v>
                </c:pt>
                <c:pt idx="11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A1E-423D-8D42-B0A3ACDBA3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2936576"/>
        <c:axId val="62938112"/>
      </c:barChart>
      <c:catAx>
        <c:axId val="62936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62938112"/>
        <c:crosses val="autoZero"/>
        <c:auto val="1"/>
        <c:lblAlgn val="ctr"/>
        <c:lblOffset val="100"/>
        <c:noMultiLvlLbl val="0"/>
      </c:catAx>
      <c:valAx>
        <c:axId val="629381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293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5</a:t>
            </a:r>
            <a:endParaRPr lang="en-US" sz="1800"/>
          </a:p>
        </c:rich>
      </c:tx>
      <c:layout>
        <c:manualLayout>
          <c:xMode val="edge"/>
          <c:yMode val="edge"/>
          <c:x val="0.49951038932633418"/>
          <c:y val="0.19737025437880085"/>
        </c:manualLayout>
      </c:layout>
      <c:overlay val="0"/>
      <c:spPr>
        <a:solidFill>
          <a:srgbClr val="51C3F9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5.8313648293963252E-2"/>
          <c:y val="5.4974823636843022E-2"/>
          <c:w val="0.94168635170603676"/>
          <c:h val="0.869462861381023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Čas!$J$4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D07-4317-9620-0117DEC6E8A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07-4317-9620-0117DEC6E8A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07-4317-9620-0117DEC6E8A0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2D07-4317-9620-0117DEC6E8A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166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13%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07-4317-9620-0117DEC6E8A0}"/>
                </c:ext>
              </c:extLst>
            </c:dLbl>
            <c:dLbl>
              <c:idx val="1"/>
              <c:layout>
                <c:manualLayout>
                  <c:x val="1.3888888888888889E-3"/>
                  <c:y val="0.115699804291021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123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0764435695538E-2"/>
                      <c:h val="0.136729945188624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D07-4317-9620-0117DEC6E8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135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07-4317-9620-0117DEC6E8A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9%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07-4317-9620-0117DEC6E8A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94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D07-4317-9620-0117DEC6E8A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99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07-4317-9620-0117DEC6E8A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69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07-4317-9620-0117DEC6E8A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73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D07-4317-9620-0117DEC6E8A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72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D07-4317-9620-0117DEC6E8A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83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D07-4317-9620-0117DEC6E8A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103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D07-4317-9620-0117DEC6E8A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141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D07-4317-9620-0117DEC6E8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Čas!$A$5:$A$16</c:f>
              <c:strCache>
                <c:ptCount val="12"/>
                <c:pt idx="0">
                  <c:v>22 - 24 h.</c:v>
                </c:pt>
                <c:pt idx="1">
                  <c:v>20 - 22 h.</c:v>
                </c:pt>
                <c:pt idx="2">
                  <c:v>18 - 20 h.</c:v>
                </c:pt>
                <c:pt idx="3">
                  <c:v>16 - 18 h.</c:v>
                </c:pt>
                <c:pt idx="4">
                  <c:v>14 - 16 h.</c:v>
                </c:pt>
                <c:pt idx="5">
                  <c:v>12 - 14 h.</c:v>
                </c:pt>
                <c:pt idx="6">
                  <c:v>10 - 12 h.</c:v>
                </c:pt>
                <c:pt idx="7">
                  <c:v>8 - 10 h.</c:v>
                </c:pt>
                <c:pt idx="8">
                  <c:v>6 - 8 h.</c:v>
                </c:pt>
                <c:pt idx="9">
                  <c:v>4 - 6 h.</c:v>
                </c:pt>
                <c:pt idx="10">
                  <c:v>2 - 4 h.</c:v>
                </c:pt>
                <c:pt idx="11">
                  <c:v>0 - 2 h.</c:v>
                </c:pt>
              </c:strCache>
            </c:strRef>
          </c:cat>
          <c:val>
            <c:numRef>
              <c:f>Čas!$J$5:$J$16</c:f>
              <c:numCache>
                <c:formatCode>#,##0</c:formatCode>
                <c:ptCount val="12"/>
                <c:pt idx="0">
                  <c:v>166</c:v>
                </c:pt>
                <c:pt idx="1">
                  <c:v>123</c:v>
                </c:pt>
                <c:pt idx="2">
                  <c:v>135</c:v>
                </c:pt>
                <c:pt idx="3">
                  <c:v>114</c:v>
                </c:pt>
                <c:pt idx="4">
                  <c:v>94</c:v>
                </c:pt>
                <c:pt idx="5">
                  <c:v>99</c:v>
                </c:pt>
                <c:pt idx="6">
                  <c:v>69</c:v>
                </c:pt>
                <c:pt idx="7">
                  <c:v>73</c:v>
                </c:pt>
                <c:pt idx="8">
                  <c:v>72</c:v>
                </c:pt>
                <c:pt idx="9">
                  <c:v>83</c:v>
                </c:pt>
                <c:pt idx="10">
                  <c:v>103</c:v>
                </c:pt>
                <c:pt idx="11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D07-4317-9620-0117DEC6E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033344"/>
        <c:axId val="63034880"/>
      </c:barChart>
      <c:catAx>
        <c:axId val="63033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3034880"/>
        <c:crosses val="autoZero"/>
        <c:auto val="1"/>
        <c:lblAlgn val="ctr"/>
        <c:lblOffset val="100"/>
        <c:noMultiLvlLbl val="0"/>
      </c:catAx>
      <c:valAx>
        <c:axId val="6303488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303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6</a:t>
            </a:r>
            <a:endParaRPr lang="en-US" sz="1800"/>
          </a:p>
        </c:rich>
      </c:tx>
      <c:layout>
        <c:manualLayout>
          <c:xMode val="edge"/>
          <c:yMode val="edge"/>
          <c:x val="0.488399278215223"/>
          <c:y val="0.20709052339668885"/>
        </c:manualLayout>
      </c:layout>
      <c:overlay val="0"/>
      <c:spPr>
        <a:solidFill>
          <a:srgbClr val="51C3F9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9.9760157400065164E-2"/>
          <c:w val="0.94168635170603676"/>
          <c:h val="0.80240809983002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Čas!$L$4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A93-4D16-9F95-FD30417ABB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A93-4D16-9F95-FD30417ABBC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93-4D16-9F95-FD30417ABBC3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5A93-4D16-9F95-FD30417ABB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145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93-4D16-9F95-FD30417ABBC3}"/>
                </c:ext>
              </c:extLst>
            </c:dLbl>
            <c:dLbl>
              <c:idx val="1"/>
              <c:layout>
                <c:manualLayout>
                  <c:x val="0"/>
                  <c:y val="2.19387144028523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127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93-4D16-9F95-FD30417ABBC3}"/>
                </c:ext>
              </c:extLst>
            </c:dLbl>
            <c:dLbl>
              <c:idx val="2"/>
              <c:layout>
                <c:manualLayout>
                  <c:x val="1.3888888888889143E-3"/>
                  <c:y val="4.38774288057047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135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93-4D16-9F95-FD30417ABBC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140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93-4D16-9F95-FD30417ABBC3}"/>
                </c:ext>
              </c:extLst>
            </c:dLbl>
            <c:dLbl>
              <c:idx val="4"/>
              <c:layout>
                <c:manualLayout>
                  <c:x val="1.3888888888888889E-3"/>
                  <c:y val="2.92516192038031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93-4D16-9F95-FD30417ABBC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93-4D16-9F95-FD30417ABBC3}"/>
                </c:ext>
              </c:extLst>
            </c:dLbl>
            <c:dLbl>
              <c:idx val="6"/>
              <c:layout>
                <c:manualLayout>
                  <c:x val="0"/>
                  <c:y val="2.193871440285237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93-4D16-9F95-FD30417ABBC3}"/>
                </c:ext>
              </c:extLst>
            </c:dLbl>
            <c:dLbl>
              <c:idx val="7"/>
              <c:layout>
                <c:manualLayout>
                  <c:x val="1.388888888888787E-3"/>
                  <c:y val="3.65645240047539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93-4D16-9F95-FD30417ABBC3}"/>
                </c:ext>
              </c:extLst>
            </c:dLbl>
            <c:dLbl>
              <c:idx val="8"/>
              <c:layout>
                <c:manualLayout>
                  <c:x val="-1.3888888888888889E-3"/>
                  <c:y val="3.65645240047540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60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93-4D16-9F95-FD30417ABBC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72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93-4D16-9F95-FD30417ABBC3}"/>
                </c:ext>
              </c:extLst>
            </c:dLbl>
            <c:dLbl>
              <c:idx val="10"/>
              <c:layout>
                <c:manualLayout>
                  <c:x val="0"/>
                  <c:y val="2.193871440285231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8%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93-4D16-9F95-FD30417ABBC3}"/>
                </c:ext>
              </c:extLst>
            </c:dLbl>
            <c:dLbl>
              <c:idx val="11"/>
              <c:layout>
                <c:manualLayout>
                  <c:x val="0"/>
                  <c:y val="-1.462580960190158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135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11%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93-4D16-9F95-FD30417ABB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Čas!$A$5:$A$16</c:f>
              <c:strCache>
                <c:ptCount val="12"/>
                <c:pt idx="0">
                  <c:v>22 - 24 h.</c:v>
                </c:pt>
                <c:pt idx="1">
                  <c:v>20 - 22 h.</c:v>
                </c:pt>
                <c:pt idx="2">
                  <c:v>18 - 20 h.</c:v>
                </c:pt>
                <c:pt idx="3">
                  <c:v>16 - 18 h.</c:v>
                </c:pt>
                <c:pt idx="4">
                  <c:v>14 - 16 h.</c:v>
                </c:pt>
                <c:pt idx="5">
                  <c:v>12 - 14 h.</c:v>
                </c:pt>
                <c:pt idx="6">
                  <c:v>10 - 12 h.</c:v>
                </c:pt>
                <c:pt idx="7">
                  <c:v>8 - 10 h.</c:v>
                </c:pt>
                <c:pt idx="8">
                  <c:v>6 - 8 h.</c:v>
                </c:pt>
                <c:pt idx="9">
                  <c:v>4 - 6 h.</c:v>
                </c:pt>
                <c:pt idx="10">
                  <c:v>2 - 4 h.</c:v>
                </c:pt>
                <c:pt idx="11">
                  <c:v>0 - 2 h.</c:v>
                </c:pt>
              </c:strCache>
            </c:strRef>
          </c:cat>
          <c:val>
            <c:numRef>
              <c:f>Čas!$L$5:$L$16</c:f>
              <c:numCache>
                <c:formatCode>#,##0</c:formatCode>
                <c:ptCount val="12"/>
                <c:pt idx="0">
                  <c:v>145</c:v>
                </c:pt>
                <c:pt idx="1">
                  <c:v>127</c:v>
                </c:pt>
                <c:pt idx="2">
                  <c:v>135</c:v>
                </c:pt>
                <c:pt idx="3">
                  <c:v>140</c:v>
                </c:pt>
                <c:pt idx="4">
                  <c:v>124</c:v>
                </c:pt>
                <c:pt idx="5">
                  <c:v>91</c:v>
                </c:pt>
                <c:pt idx="6">
                  <c:v>74</c:v>
                </c:pt>
                <c:pt idx="7">
                  <c:v>74</c:v>
                </c:pt>
                <c:pt idx="8">
                  <c:v>60</c:v>
                </c:pt>
                <c:pt idx="9">
                  <c:v>72</c:v>
                </c:pt>
                <c:pt idx="10">
                  <c:v>104</c:v>
                </c:pt>
                <c:pt idx="11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A93-4D16-9F95-FD30417AB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3101952"/>
        <c:axId val="68682496"/>
      </c:barChart>
      <c:catAx>
        <c:axId val="63101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68682496"/>
        <c:crosses val="autoZero"/>
        <c:auto val="1"/>
        <c:lblAlgn val="ctr"/>
        <c:lblOffset val="100"/>
        <c:noMultiLvlLbl val="0"/>
      </c:catAx>
      <c:valAx>
        <c:axId val="6868249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3101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8 mesiacov 2017</a:t>
            </a:r>
            <a:endParaRPr lang="en-US" sz="1800"/>
          </a:p>
        </c:rich>
      </c:tx>
      <c:layout>
        <c:manualLayout>
          <c:xMode val="edge"/>
          <c:yMode val="edge"/>
          <c:x val="0.45588188976377958"/>
          <c:y val="0.17123263875694966"/>
        </c:manualLayout>
      </c:layout>
      <c:overlay val="0"/>
      <c:spPr>
        <a:solidFill>
          <a:srgbClr val="51C3F9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7.0014835102133979E-2"/>
          <c:w val="0.94168635170603676"/>
          <c:h val="0.76322127125413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Čas!$N$4</c:f>
              <c:strCache>
                <c:ptCount val="1"/>
                <c:pt idx="0">
                  <c:v>8/2017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C78-423F-8316-121F183BB1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78-423F-8316-121F183BB16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C78-423F-8316-121F183BB167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C78-423F-8316-121F183BB16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107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13%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78-423F-8316-121F183BB167}"/>
                </c:ext>
              </c:extLst>
            </c:dLbl>
            <c:dLbl>
              <c:idx val="1"/>
              <c:layout>
                <c:manualLayout>
                  <c:x val="-1.3888888888888889E-3"/>
                  <c:y val="0.117198229487052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105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13%</a:t>
                    </a:r>
                    <a:r>
                      <a:rPr lang="en-US" sz="1400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78-423F-8316-121F183BB16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109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13%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78-423F-8316-121F183BB16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10%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78-423F-8316-121F183BB16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60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78-423F-8316-121F183BB16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56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78-423F-8316-121F183BB16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39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78-423F-8316-121F183BB16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57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7%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78-423F-8316-121F183BB167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400" dirty="0"/>
                      <a:t>54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78-423F-8316-121F183BB167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48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6%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78-423F-8316-121F183BB167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42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5%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78-423F-8316-121F183BB167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71 </a:t>
                    </a:r>
                    <a:r>
                      <a:rPr lang="en-US" sz="14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400" b="0" i="0" u="none" strike="noStrike" baseline="0" dirty="0">
                        <a:effectLst/>
                      </a:rPr>
                      <a:t> 9%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78-423F-8316-121F183BB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Čas!$A$5:$A$16</c:f>
              <c:strCache>
                <c:ptCount val="12"/>
                <c:pt idx="0">
                  <c:v>22 - 24 h.</c:v>
                </c:pt>
                <c:pt idx="1">
                  <c:v>20 - 22 h.</c:v>
                </c:pt>
                <c:pt idx="2">
                  <c:v>18 - 20 h.</c:v>
                </c:pt>
                <c:pt idx="3">
                  <c:v>16 - 18 h.</c:v>
                </c:pt>
                <c:pt idx="4">
                  <c:v>14 - 16 h.</c:v>
                </c:pt>
                <c:pt idx="5">
                  <c:v>12 - 14 h.</c:v>
                </c:pt>
                <c:pt idx="6">
                  <c:v>10 - 12 h.</c:v>
                </c:pt>
                <c:pt idx="7">
                  <c:v>8 - 10 h.</c:v>
                </c:pt>
                <c:pt idx="8">
                  <c:v>6 - 8 h.</c:v>
                </c:pt>
                <c:pt idx="9">
                  <c:v>4 - 6 h.</c:v>
                </c:pt>
                <c:pt idx="10">
                  <c:v>2 - 4 h.</c:v>
                </c:pt>
                <c:pt idx="11">
                  <c:v>0 - 2 h.</c:v>
                </c:pt>
              </c:strCache>
            </c:strRef>
          </c:cat>
          <c:val>
            <c:numRef>
              <c:f>Čas!$N$5:$N$16</c:f>
              <c:numCache>
                <c:formatCode>#,##0</c:formatCode>
                <c:ptCount val="12"/>
                <c:pt idx="0">
                  <c:v>107</c:v>
                </c:pt>
                <c:pt idx="1">
                  <c:v>105</c:v>
                </c:pt>
                <c:pt idx="2">
                  <c:v>109</c:v>
                </c:pt>
                <c:pt idx="3">
                  <c:v>84</c:v>
                </c:pt>
                <c:pt idx="4">
                  <c:v>60</c:v>
                </c:pt>
                <c:pt idx="5">
                  <c:v>56</c:v>
                </c:pt>
                <c:pt idx="6">
                  <c:v>39</c:v>
                </c:pt>
                <c:pt idx="7">
                  <c:v>57</c:v>
                </c:pt>
                <c:pt idx="8">
                  <c:v>54</c:v>
                </c:pt>
                <c:pt idx="9">
                  <c:v>48</c:v>
                </c:pt>
                <c:pt idx="10">
                  <c:v>42</c:v>
                </c:pt>
                <c:pt idx="11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C78-423F-8316-121F183BB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68737280"/>
        <c:axId val="68751360"/>
      </c:barChart>
      <c:catAx>
        <c:axId val="68737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68751360"/>
        <c:crosses val="autoZero"/>
        <c:auto val="1"/>
        <c:lblAlgn val="ctr"/>
        <c:lblOffset val="100"/>
        <c:noMultiLvlLbl val="0"/>
      </c:catAx>
      <c:valAx>
        <c:axId val="687513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87372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8</a:t>
            </a:r>
            <a:r>
              <a:rPr lang="sk-SK" baseline="0"/>
              <a:t> mesiacov </a:t>
            </a:r>
            <a:r>
              <a:rPr lang="en-US"/>
              <a:t>2017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3172697357734506"/>
          <c:y val="0.25380665530246282"/>
          <c:w val="0.78108263599253147"/>
          <c:h val="0.69155678349622629"/>
        </c:manualLayout>
      </c:layout>
      <c:pieChart>
        <c:varyColors val="1"/>
        <c:ser>
          <c:idx val="0"/>
          <c:order val="0"/>
          <c:tx>
            <c:strRef>
              <c:f>'Druh nehody'!$O$4</c:f>
              <c:strCache>
                <c:ptCount val="1"/>
                <c:pt idx="0">
                  <c:v>8/2017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2"/>
          <c:dPt>
            <c:idx val="1"/>
            <c:bubble3D val="0"/>
            <c:spPr>
              <a:solidFill>
                <a:srgbClr val="DE5858"/>
              </a:solidFill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8151-4399-851F-C81DD3AC46C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3-8151-4399-851F-C81DD3AC46C1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5-8151-4399-851F-C81DD3AC46C1}"/>
              </c:ext>
            </c:extLst>
          </c:dPt>
          <c:dPt>
            <c:idx val="4"/>
            <c:bubble3D val="0"/>
            <c:spPr>
              <a:solidFill>
                <a:srgbClr val="D7D200"/>
              </a:solidFill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7-8151-4399-851F-C81DD3AC46C1}"/>
              </c:ext>
            </c:extLst>
          </c:dPt>
          <c:dLbls>
            <c:dLbl>
              <c:idx val="0"/>
              <c:layout>
                <c:manualLayout>
                  <c:x val="-0.14042271529980532"/>
                  <c:y val="0.162067511111215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151-4399-851F-C81DD3AC46C1}"/>
                </c:ext>
              </c:extLst>
            </c:dLbl>
            <c:dLbl>
              <c:idx val="1"/>
              <c:layout>
                <c:manualLayout>
                  <c:x val="4.4985221954910289E-2"/>
                  <c:y val="-0.1735525217890174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51-4399-851F-C81DD3AC46C1}"/>
                </c:ext>
              </c:extLst>
            </c:dLbl>
            <c:dLbl>
              <c:idx val="2"/>
              <c:layout>
                <c:manualLayout>
                  <c:x val="-1.8514979342129881E-2"/>
                  <c:y val="-2.17433881173729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51-4399-851F-C81DD3AC46C1}"/>
                </c:ext>
              </c:extLst>
            </c:dLbl>
            <c:dLbl>
              <c:idx val="3"/>
              <c:layout>
                <c:manualLayout>
                  <c:x val="0.11898839858765413"/>
                  <c:y val="0.109764194076336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51-4399-851F-C81DD3AC46C1}"/>
                </c:ext>
              </c:extLst>
            </c:dLbl>
            <c:dLbl>
              <c:idx val="4"/>
              <c:layout>
                <c:manualLayout>
                  <c:x val="3.5763526673236623E-2"/>
                  <c:y val="0.111518768586788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151-4399-851F-C81DD3AC4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'Druh nehody'!$A$5:$A$9</c:f>
              <c:strCache>
                <c:ptCount val="5"/>
                <c:pt idx="0">
                  <c:v>Zrážka s idúcim nekoľajovým vozidlom</c:v>
                </c:pt>
                <c:pt idx="1">
                  <c:v>Zrážka so zaparkovaným, odstaveným vozidlom a s pevnou prekážkou</c:v>
                </c:pt>
                <c:pt idx="2">
                  <c:v>Zrážka s chodcom</c:v>
                </c:pt>
                <c:pt idx="3">
                  <c:v>Havária</c:v>
                </c:pt>
                <c:pt idx="4">
                  <c:v>Iný druh nehody, zrážka s lesnou zverou, vlakom, električkou</c:v>
                </c:pt>
              </c:strCache>
            </c:strRef>
          </c:cat>
          <c:val>
            <c:numRef>
              <c:f>'Druh nehody'!$O$5:$O$9</c:f>
              <c:numCache>
                <c:formatCode>#,##0</c:formatCode>
                <c:ptCount val="5"/>
                <c:pt idx="0">
                  <c:v>25.120192307692307</c:v>
                </c:pt>
                <c:pt idx="1">
                  <c:v>53.966346153846139</c:v>
                </c:pt>
                <c:pt idx="2">
                  <c:v>1.3221153846153848</c:v>
                </c:pt>
                <c:pt idx="3">
                  <c:v>14.062500000000002</c:v>
                </c:pt>
                <c:pt idx="4">
                  <c:v>5.5288461538461524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151-4399-851F-C81DD3AC4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27537182852145E-2"/>
          <c:y val="2.7550101885084097E-2"/>
          <c:w val="0.49128357392825894"/>
          <c:h val="0.76450526482794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'Druh nehody'!$A$5</c:f>
              <c:strCache>
                <c:ptCount val="1"/>
                <c:pt idx="0">
                  <c:v>Zrážka s idúcim nekoľajovým vozidlom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('Druh nehody'!$E$4;'Druh nehody'!$G$4;'Druh nehody'!$I$4;'Druh nehody'!$K$4;'Druh nehody'!$M$4)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('Druh nehody'!$E$5;'Druh nehody'!$G$5;'Druh nehody'!$I$5;'Druh nehody'!$K$5;'Druh nehody'!$M$5)</c:f>
              <c:numCache>
                <c:formatCode>#,##0</c:formatCode>
                <c:ptCount val="5"/>
                <c:pt idx="0">
                  <c:v>25.430737422467264</c:v>
                </c:pt>
                <c:pt idx="1">
                  <c:v>25.503822098679642</c:v>
                </c:pt>
                <c:pt idx="2">
                  <c:v>24.465733235077376</c:v>
                </c:pt>
                <c:pt idx="3">
                  <c:v>25.943396226415093</c:v>
                </c:pt>
                <c:pt idx="4">
                  <c:v>25.917252146760344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D-49B0-B8A2-35AEA833857D}"/>
            </c:ext>
          </c:extLst>
        </c:ser>
        <c:ser>
          <c:idx val="1"/>
          <c:order val="1"/>
          <c:tx>
            <c:strRef>
              <c:f>'Druh nehody'!$A$6</c:f>
              <c:strCache>
                <c:ptCount val="1"/>
                <c:pt idx="0">
                  <c:v>Zrážka so zaparkovaným, odstaveným vozidlom a s pevnou prekážkou</c:v>
                </c:pt>
              </c:strCache>
            </c:strRef>
          </c:tx>
          <c:spPr>
            <a:solidFill>
              <a:srgbClr val="DF504D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('Druh nehody'!$E$4;'Druh nehody'!$G$4;'Druh nehody'!$I$4;'Druh nehody'!$K$4;'Druh nehody'!$M$4)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('Druh nehody'!$E$6;'Druh nehody'!$G$6;'Druh nehody'!$I$6;'Druh nehody'!$K$6;'Druh nehody'!$M$6)</c:f>
              <c:numCache>
                <c:formatCode>#,##0</c:formatCode>
                <c:ptCount val="5"/>
                <c:pt idx="0">
                  <c:v>52.584424534803588</c:v>
                </c:pt>
                <c:pt idx="1">
                  <c:v>51.494093120222374</c:v>
                </c:pt>
                <c:pt idx="2">
                  <c:v>53.205600589535742</c:v>
                </c:pt>
                <c:pt idx="3">
                  <c:v>56.367924528301884</c:v>
                </c:pt>
                <c:pt idx="4">
                  <c:v>55.815768930523021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3D-49B0-B8A2-35AEA833857D}"/>
            </c:ext>
          </c:extLst>
        </c:ser>
        <c:ser>
          <c:idx val="2"/>
          <c:order val="2"/>
          <c:tx>
            <c:strRef>
              <c:f>'Druh nehody'!$A$7</c:f>
              <c:strCache>
                <c:ptCount val="1"/>
                <c:pt idx="0">
                  <c:v>Zrážka s chodcom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cat>
            <c:numRef>
              <c:f>('Druh nehody'!$E$4;'Druh nehody'!$G$4;'Druh nehody'!$I$4;'Druh nehody'!$K$4;'Druh nehody'!$M$4)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('Druh nehody'!$E$7;'Druh nehody'!$G$7;'Druh nehody'!$I$7;'Druh nehody'!$K$7;'Druh nehody'!$M$7)</c:f>
              <c:numCache>
                <c:formatCode>#,##0</c:formatCode>
                <c:ptCount val="5"/>
                <c:pt idx="0">
                  <c:v>1.9986216402481045</c:v>
                </c:pt>
                <c:pt idx="1">
                  <c:v>0.97289784572619875</c:v>
                </c:pt>
                <c:pt idx="2">
                  <c:v>1.915991156963891</c:v>
                </c:pt>
                <c:pt idx="3">
                  <c:v>1.0220125786163521</c:v>
                </c:pt>
                <c:pt idx="4">
                  <c:v>1.405152224824356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3D-49B0-B8A2-35AEA833857D}"/>
            </c:ext>
          </c:extLst>
        </c:ser>
        <c:ser>
          <c:idx val="3"/>
          <c:order val="3"/>
          <c:tx>
            <c:strRef>
              <c:f>'Druh nehody'!$A$8</c:f>
              <c:strCache>
                <c:ptCount val="1"/>
                <c:pt idx="0">
                  <c:v>Havária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('Druh nehody'!$E$4;'Druh nehody'!$G$4;'Druh nehody'!$I$4;'Druh nehody'!$K$4;'Druh nehody'!$M$4)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('Druh nehody'!$E$8;'Druh nehody'!$G$8;'Druh nehody'!$I$8;'Druh nehody'!$K$8;'Druh nehody'!$M$8)</c:f>
              <c:numCache>
                <c:formatCode>#,##0</c:formatCode>
                <c:ptCount val="5"/>
                <c:pt idx="0">
                  <c:v>14.886285320468643</c:v>
                </c:pt>
                <c:pt idx="1">
                  <c:v>16.608756080611535</c:v>
                </c:pt>
                <c:pt idx="2">
                  <c:v>14.738393515106853</c:v>
                </c:pt>
                <c:pt idx="3">
                  <c:v>12.735849056603774</c:v>
                </c:pt>
                <c:pt idx="4">
                  <c:v>11.319281811085089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3D-49B0-B8A2-35AEA833857D}"/>
            </c:ext>
          </c:extLst>
        </c:ser>
        <c:ser>
          <c:idx val="4"/>
          <c:order val="4"/>
          <c:tx>
            <c:strRef>
              <c:f>'Druh nehody'!$A$9</c:f>
              <c:strCache>
                <c:ptCount val="1"/>
                <c:pt idx="0">
                  <c:v>Iný druh nehody, zrážka s lesnou zverou, vlakom, električkou</c:v>
                </c:pt>
              </c:strCache>
            </c:strRef>
          </c:tx>
          <c:spPr>
            <a:solidFill>
              <a:srgbClr val="D7D200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('Druh nehody'!$E$4;'Druh nehody'!$G$4;'Druh nehody'!$I$4;'Druh nehody'!$K$4;'Druh nehody'!$M$4)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('Druh nehody'!$E$9;'Druh nehody'!$G$9;'Druh nehody'!$I$9;'Druh nehody'!$K$9;'Druh nehody'!$M$9)</c:f>
              <c:numCache>
                <c:formatCode>#,##0</c:formatCode>
                <c:ptCount val="5"/>
                <c:pt idx="0">
                  <c:v>5.0999310820124055</c:v>
                </c:pt>
                <c:pt idx="1">
                  <c:v>5.4204308547602507</c:v>
                </c:pt>
                <c:pt idx="2">
                  <c:v>5.6742815033161387</c:v>
                </c:pt>
                <c:pt idx="3">
                  <c:v>3.9308176100628929</c:v>
                </c:pt>
                <c:pt idx="4">
                  <c:v>5.5425448868071818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3D-49B0-B8A2-35AEA8338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8181376"/>
        <c:axId val="68211840"/>
      </c:barChart>
      <c:catAx>
        <c:axId val="6818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211840"/>
        <c:crosses val="autoZero"/>
        <c:auto val="1"/>
        <c:lblAlgn val="ctr"/>
        <c:lblOffset val="100"/>
        <c:noMultiLvlLbl val="0"/>
      </c:catAx>
      <c:valAx>
        <c:axId val="6821184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000"/>
                </a:pPr>
                <a:r>
                  <a:rPr lang="sk-SK" sz="2000" dirty="0"/>
                  <a:t>%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681813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0329177602799689E-3"/>
          <c:y val="0.87677365919366101"/>
          <c:w val="0.98297615923009629"/>
          <c:h val="0.10320141320248588"/>
        </c:manualLayout>
      </c:layout>
      <c:overlay val="0"/>
      <c:txPr>
        <a:bodyPr/>
        <a:lstStyle/>
        <a:p>
          <a:pPr>
            <a:defRPr sz="12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b="0"/>
            </a:pPr>
            <a:r>
              <a:rPr lang="sk-SK" b="0"/>
              <a:t>8 mesiacov 2017 </a:t>
            </a:r>
            <a:endParaRPr lang="en-US" b="0"/>
          </a:p>
        </c:rich>
      </c:tx>
      <c:layout>
        <c:manualLayout>
          <c:xMode val="edge"/>
          <c:yMode val="edge"/>
          <c:x val="0.4077852422693003"/>
          <c:y val="0.1087048396122147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815758324327111"/>
          <c:y val="0.23906986746782996"/>
          <c:w val="0.59082919522165123"/>
          <c:h val="0.67352063519575978"/>
        </c:manualLayout>
      </c:layout>
      <c:pieChart>
        <c:varyColors val="1"/>
        <c:ser>
          <c:idx val="0"/>
          <c:order val="0"/>
          <c:tx>
            <c:strRef>
              <c:f>Pohlavie!$O$4</c:f>
              <c:strCache>
                <c:ptCount val="1"/>
                <c:pt idx="0">
                  <c:v>8/2017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2"/>
          <c:dPt>
            <c:idx val="1"/>
            <c:bubble3D val="0"/>
            <c:spPr>
              <a:solidFill>
                <a:srgbClr val="DE5858"/>
              </a:solidFill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9A2F-46C6-B16A-2FE38E5C876A}"/>
              </c:ext>
            </c:extLst>
          </c:dPt>
          <c:dLbls>
            <c:dLbl>
              <c:idx val="0"/>
              <c:layout>
                <c:manualLayout>
                  <c:x val="0.14364259104178104"/>
                  <c:y val="-0.1482497022921100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88 %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2F-46C6-B16A-2FE38E5C876A}"/>
                </c:ext>
              </c:extLst>
            </c:dLbl>
            <c:dLbl>
              <c:idx val="1"/>
              <c:layout>
                <c:manualLayout>
                  <c:x val="-0.11113689568767425"/>
                  <c:y val="0.134805770343907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12 %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2F-46C6-B16A-2FE38E5C876A}"/>
                </c:ext>
              </c:extLst>
            </c:dLbl>
            <c:dLbl>
              <c:idx val="2"/>
              <c:layout>
                <c:manualLayout>
                  <c:x val="8.3898924399156014E-2"/>
                  <c:y val="-0.185369569706443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2F-46C6-B16A-2FE38E5C876A}"/>
                </c:ext>
              </c:extLst>
            </c:dLbl>
            <c:dLbl>
              <c:idx val="3"/>
              <c:layout>
                <c:manualLayout>
                  <c:x val="-4.4343403153037274E-2"/>
                  <c:y val="-1.27744235487208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2F-46C6-B16A-2FE38E5C87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Pohlavie!$A$5:$A$6</c:f>
              <c:strCache>
                <c:ptCount val="2"/>
                <c:pt idx="0">
                  <c:v>muži</c:v>
                </c:pt>
                <c:pt idx="1">
                  <c:v>ženy</c:v>
                </c:pt>
              </c:strCache>
            </c:strRef>
          </c:cat>
          <c:val>
            <c:numRef>
              <c:f>Pohlavie!$O$5:$O$6</c:f>
              <c:numCache>
                <c:formatCode>#,##0</c:formatCode>
                <c:ptCount val="2"/>
                <c:pt idx="0">
                  <c:v>87.980769230769212</c:v>
                </c:pt>
                <c:pt idx="1">
                  <c:v>12.019230769230768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2F-46C6-B16A-2FE38E5C8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4"/>
      </c:pieChart>
    </c:plotArea>
    <c:plotVisOnly val="1"/>
    <c:dispBlanksAs val="zero"/>
    <c:showDLblsOverMax val="0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sk-SK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202537182852147E-2"/>
          <c:y val="2.7395865614499009E-2"/>
          <c:w val="0.51946412948381449"/>
          <c:h val="0.851362827834970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Pohlavie!$A$5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(Pohlavie!$E$4;Pohlavie!$G$4;Pohlavie!$I$4;Pohlavie!$K$4;Pohlavie!$M$4;Pohlavie!$O$4)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8/2017</c:v>
                </c:pt>
              </c:strCache>
            </c:strRef>
          </c:cat>
          <c:val>
            <c:numRef>
              <c:f>(Pohlavie!$E$5;Pohlavie!$G$5;Pohlavie!$I$5;Pohlavie!$K$5;Pohlavie!$M$5;Pohlavie!$O$5)</c:f>
              <c:numCache>
                <c:formatCode>#,##0</c:formatCode>
                <c:ptCount val="6"/>
                <c:pt idx="0">
                  <c:v>91.729841488628523</c:v>
                </c:pt>
                <c:pt idx="1">
                  <c:v>90.96594857539958</c:v>
                </c:pt>
                <c:pt idx="2">
                  <c:v>90.935887988209288</c:v>
                </c:pt>
                <c:pt idx="3">
                  <c:v>89.701257861635213</c:v>
                </c:pt>
                <c:pt idx="4">
                  <c:v>87.119437939110071</c:v>
                </c:pt>
                <c:pt idx="5">
                  <c:v>87.980769230769226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7-4FF9-B279-B8526C8AFE4D}"/>
            </c:ext>
          </c:extLst>
        </c:ser>
        <c:ser>
          <c:idx val="1"/>
          <c:order val="1"/>
          <c:tx>
            <c:strRef>
              <c:f>Pohlavie!$A$6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DF504D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(Pohlavie!$E$4;Pohlavie!$G$4;Pohlavie!$I$4;Pohlavie!$K$4;Pohlavie!$M$4;Pohlavie!$O$4)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8/2017</c:v>
                </c:pt>
              </c:strCache>
            </c:strRef>
          </c:cat>
          <c:val>
            <c:numRef>
              <c:f>(Pohlavie!$E$6;Pohlavie!$G$6;Pohlavie!$I$6;Pohlavie!$K$6;Pohlavie!$M$6;Pohlavie!$O$6)</c:f>
              <c:numCache>
                <c:formatCode>#,##0</c:formatCode>
                <c:ptCount val="6"/>
                <c:pt idx="0">
                  <c:v>8.2701585113714682</c:v>
                </c:pt>
                <c:pt idx="1">
                  <c:v>9.0340514246004169</c:v>
                </c:pt>
                <c:pt idx="2">
                  <c:v>9.0641120117907157</c:v>
                </c:pt>
                <c:pt idx="3">
                  <c:v>10.29874213836478</c:v>
                </c:pt>
                <c:pt idx="4">
                  <c:v>12.880562060889931</c:v>
                </c:pt>
                <c:pt idx="5">
                  <c:v>12.01923076923077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7-4FF9-B279-B8526C8AFE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8285568"/>
        <c:axId val="68287104"/>
      </c:barChart>
      <c:catAx>
        <c:axId val="682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287104"/>
        <c:crosses val="autoZero"/>
        <c:auto val="1"/>
        <c:lblAlgn val="ctr"/>
        <c:lblOffset val="100"/>
        <c:noMultiLvlLbl val="0"/>
      </c:catAx>
      <c:valAx>
        <c:axId val="68287104"/>
        <c:scaling>
          <c:orientation val="minMax"/>
          <c:max val="100"/>
          <c:min val="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800"/>
                </a:pPr>
                <a:r>
                  <a:rPr lang="sk-SK" sz="1800" dirty="0"/>
                  <a:t>%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682855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7702876202974629"/>
          <c:y val="0.92864138834837329"/>
          <c:w val="0.14038681102362205"/>
          <c:h val="5.6553396407695217E-2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/>
              <a:t> Rok </a:t>
            </a:r>
            <a:r>
              <a:rPr lang="en-US" dirty="0"/>
              <a:t>2012</a:t>
            </a:r>
            <a:r>
              <a:rPr lang="sk-SK" dirty="0"/>
              <a:t>  </a:t>
            </a:r>
            <a:endParaRPr lang="en-US" dirty="0"/>
          </a:p>
        </c:rich>
      </c:tx>
      <c:layout>
        <c:manualLayout>
          <c:xMode val="edge"/>
          <c:yMode val="edge"/>
          <c:x val="0.8897396106736658"/>
          <c:y val="0.18907890899980698"/>
        </c:manualLayout>
      </c:layout>
      <c:overlay val="0"/>
      <c:spPr>
        <a:solidFill>
          <a:schemeClr val="accent3">
            <a:lumMod val="40000"/>
            <a:lumOff val="6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6508092738407697E-2"/>
          <c:y val="4.1445886642981787E-2"/>
          <c:w val="0.93543635170603678"/>
          <c:h val="0.772546210578041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'Dĺžka VO'!$D$4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879A-445A-B14F-4505310CB6E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879A-445A-B14F-4505310CB6EB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879A-445A-B14F-4505310CB6EB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879A-445A-B14F-4505310CB6EB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879A-445A-B14F-4505310CB6EB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879A-445A-B14F-4505310CB6EB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879A-445A-B14F-4505310CB6EB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F-879A-445A-B14F-4505310CB6E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879A-445A-B14F-4505310CB6EB}"/>
              </c:ext>
            </c:extLst>
          </c:dPt>
          <c:dLbls>
            <c:dLbl>
              <c:idx val="0"/>
              <c:layout>
                <c:manualLayout>
                  <c:x val="0"/>
                  <c:y val="-0.2079874751461316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226 </a:t>
                    </a:r>
                    <a:r>
                      <a:rPr lang="en-US" sz="18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baseline="0" dirty="0">
                        <a:effectLst/>
                      </a:rPr>
                      <a:t> 16%</a:t>
                    </a:r>
                    <a:endParaRPr lang="en-US" sz="18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A-445A-B14F-4505310CB6EB}"/>
                </c:ext>
              </c:extLst>
            </c:dLbl>
            <c:dLbl>
              <c:idx val="1"/>
              <c:layout>
                <c:manualLayout>
                  <c:x val="-1.3888888888888889E-3"/>
                  <c:y val="-0.12387928520677005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455 </a:t>
                    </a:r>
                    <a:r>
                      <a:rPr lang="en-US" sz="18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baseline="0" dirty="0">
                        <a:effectLst/>
                      </a:rPr>
                      <a:t> 31%</a:t>
                    </a:r>
                    <a:endParaRPr lang="en-US" sz="1800" dirty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800" dirty="0"/>
                  </a:p>
                </c:rich>
              </c:tx>
              <c:spPr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A-445A-B14F-4505310CB6EB}"/>
                </c:ext>
              </c:extLst>
            </c:dLbl>
            <c:dLbl>
              <c:idx val="2"/>
              <c:layout>
                <c:manualLayout>
                  <c:x val="-1.3888888888888889E-3"/>
                  <c:y val="-0.15104337772173751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199 </a:t>
                    </a:r>
                    <a:r>
                      <a:rPr lang="en-US" sz="18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baseline="0" dirty="0">
                        <a:effectLst/>
                      </a:rPr>
                      <a:t> 14%</a:t>
                    </a:r>
                    <a:endParaRPr lang="en-US" sz="1800" dirty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8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9A-445A-B14F-4505310CB6EB}"/>
                </c:ext>
              </c:extLst>
            </c:dLbl>
            <c:dLbl>
              <c:idx val="3"/>
              <c:layout>
                <c:manualLayout>
                  <c:x val="0"/>
                  <c:y val="-0.15850300074623938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161 </a:t>
                    </a:r>
                    <a:r>
                      <a:rPr lang="en-US" sz="18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baseline="0" dirty="0">
                        <a:effectLst/>
                      </a:rPr>
                      <a:t> 11%</a:t>
                    </a:r>
                    <a:endParaRPr lang="en-US" sz="1800" dirty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8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9A-445A-B14F-4505310CB6EB}"/>
                </c:ext>
              </c:extLst>
            </c:dLbl>
            <c:dLbl>
              <c:idx val="4"/>
              <c:layout>
                <c:manualLayout>
                  <c:x val="1.3887795275590552E-3"/>
                  <c:y val="-6.6410311952404669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100 </a:t>
                    </a:r>
                    <a:r>
                      <a:rPr lang="en-US" sz="18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baseline="0" dirty="0">
                        <a:effectLst/>
                      </a:rPr>
                      <a:t> 7%</a:t>
                    </a:r>
                    <a:endParaRPr lang="en-US" sz="1800" dirty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lang="en-US" sz="18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79A-445A-B14F-4505310CB6EB}"/>
                </c:ext>
              </c:extLst>
            </c:dLbl>
            <c:dLbl>
              <c:idx val="5"/>
              <c:layout>
                <c:manualLayout>
                  <c:x val="6.9444444444444441E-3"/>
                  <c:y val="-0.13424329838879898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97 </a:t>
                    </a:r>
                    <a:r>
                      <a:rPr lang="en-US" sz="18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baseline="0" dirty="0">
                        <a:effectLst/>
                      </a:rPr>
                      <a:t> 7%</a:t>
                    </a:r>
                    <a:endParaRPr lang="en-US" sz="1800" b="1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79A-445A-B14F-4505310CB6EB}"/>
                </c:ext>
              </c:extLst>
            </c:dLbl>
            <c:dLbl>
              <c:idx val="6"/>
              <c:layout>
                <c:manualLayout>
                  <c:x val="5.5555555555555558E-3"/>
                  <c:y val="-0.12019715786423757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77 </a:t>
                    </a:r>
                    <a:r>
                      <a:rPr lang="en-US" sz="18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baseline="0" dirty="0">
                        <a:effectLst/>
                      </a:rPr>
                      <a:t> 5%</a:t>
                    </a:r>
                    <a:endParaRPr lang="en-US" sz="18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79A-445A-B14F-4505310CB6EB}"/>
                </c:ext>
              </c:extLst>
            </c:dLbl>
            <c:dLbl>
              <c:idx val="7"/>
              <c:layout>
                <c:manualLayout>
                  <c:x val="1.3888888888888889E-3"/>
                  <c:y val="-9.7697516579863947E-2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dirty="0"/>
                      <a:t>65 </a:t>
                    </a:r>
                    <a:r>
                      <a:rPr lang="en-US" sz="18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baseline="0" dirty="0">
                        <a:effectLst/>
                      </a:rPr>
                      <a:t> 4%</a:t>
                    </a:r>
                    <a:endParaRPr lang="en-US" sz="18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79A-445A-B14F-4505310CB6EB}"/>
                </c:ext>
              </c:extLst>
            </c:dLbl>
            <c:dLbl>
              <c:idx val="8"/>
              <c:layout>
                <c:manualLayout>
                  <c:x val="-1.0185067526415994E-16"/>
                  <c:y val="-0.12301923879159093"/>
                </c:manualLayout>
              </c:layout>
              <c:tx>
                <c:rich>
                  <a:bodyPr/>
                  <a:lstStyle/>
                  <a:p>
                    <a:r>
                      <a:rPr lang="en-US" sz="1700" dirty="0"/>
                      <a:t>71 </a:t>
                    </a:r>
                    <a:r>
                      <a:rPr lang="en-US" sz="17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700" b="0" i="0" u="none" strike="noStrike" baseline="0" dirty="0">
                        <a:effectLst/>
                      </a:rPr>
                      <a:t> 5%</a:t>
                    </a:r>
                    <a:r>
                      <a:rPr lang="en-US" sz="1700" dirty="0"/>
                      <a:t>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79A-445A-B14F-4505310CB6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'Dĺžka VO'!$A$5:$A$13</c:f>
              <c:strCache>
                <c:ptCount val="9"/>
                <c:pt idx="0">
                  <c:v>nezadané</c:v>
                </c:pt>
                <c:pt idx="1">
                  <c:v>0 - 5</c:v>
                </c:pt>
                <c:pt idx="2">
                  <c:v>6 - 10</c:v>
                </c:pt>
                <c:pt idx="3">
                  <c:v>11 - 15</c:v>
                </c:pt>
                <c:pt idx="4">
                  <c:v>16 - 20</c:v>
                </c:pt>
                <c:pt idx="5">
                  <c:v>21 - 25</c:v>
                </c:pt>
                <c:pt idx="6">
                  <c:v>26 - 30</c:v>
                </c:pt>
                <c:pt idx="7">
                  <c:v>31 - 35</c:v>
                </c:pt>
                <c:pt idx="8">
                  <c:v>36 a viac</c:v>
                </c:pt>
              </c:strCache>
            </c:strRef>
          </c:cat>
          <c:val>
            <c:numRef>
              <c:f>'Dĺžka VO'!$D$5:$D$13</c:f>
              <c:numCache>
                <c:formatCode>#,##0</c:formatCode>
                <c:ptCount val="9"/>
                <c:pt idx="0">
                  <c:v>226</c:v>
                </c:pt>
                <c:pt idx="1">
                  <c:v>455</c:v>
                </c:pt>
                <c:pt idx="2">
                  <c:v>199</c:v>
                </c:pt>
                <c:pt idx="3">
                  <c:v>161</c:v>
                </c:pt>
                <c:pt idx="4">
                  <c:v>100</c:v>
                </c:pt>
                <c:pt idx="5">
                  <c:v>97</c:v>
                </c:pt>
                <c:pt idx="6">
                  <c:v>77</c:v>
                </c:pt>
                <c:pt idx="7">
                  <c:v>65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79A-445A-B14F-4505310CB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8940928"/>
        <c:axId val="68942464"/>
      </c:barChart>
      <c:catAx>
        <c:axId val="6894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942464"/>
        <c:crosses val="autoZero"/>
        <c:auto val="1"/>
        <c:lblAlgn val="ctr"/>
        <c:lblOffset val="100"/>
        <c:noMultiLvlLbl val="0"/>
      </c:catAx>
      <c:valAx>
        <c:axId val="68942464"/>
        <c:scaling>
          <c:orientation val="minMax"/>
          <c:max val="55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8940928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/>
              <a:t> Rok </a:t>
            </a:r>
            <a:r>
              <a:rPr lang="en-US" dirty="0"/>
              <a:t>2013</a:t>
            </a:r>
          </a:p>
        </c:rich>
      </c:tx>
      <c:layout>
        <c:manualLayout>
          <c:xMode val="edge"/>
          <c:yMode val="edge"/>
          <c:x val="0.8897396106736658"/>
          <c:y val="0.2356003883486596"/>
        </c:manualLayout>
      </c:layout>
      <c:overlay val="0"/>
      <c:spPr>
        <a:solidFill>
          <a:schemeClr val="accent3">
            <a:lumMod val="40000"/>
            <a:lumOff val="6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6.4563648293963258E-2"/>
          <c:y val="6.5300474868514036E-2"/>
          <c:w val="0.93543635170603678"/>
          <c:h val="0.722925294834352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'Dĺžka VO'!$F$4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9FE-482C-86DE-3D683D490885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F9FE-482C-86DE-3D683D490885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F9FE-482C-86DE-3D683D490885}"/>
              </c:ext>
            </c:extLst>
          </c:dPt>
          <c:dLbls>
            <c:dLbl>
              <c:idx val="0"/>
              <c:layout>
                <c:manualLayout>
                  <c:x val="0"/>
                  <c:y val="-0.164807113561161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204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14%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FE-482C-86DE-3D683D490885}"/>
                </c:ext>
              </c:extLst>
            </c:dLbl>
            <c:dLbl>
              <c:idx val="1"/>
              <c:layout>
                <c:manualLayout>
                  <c:x val="0"/>
                  <c:y val="-0.3450595622051335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457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32%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FE-482C-86DE-3D683D490885}"/>
                </c:ext>
              </c:extLst>
            </c:dLbl>
            <c:dLbl>
              <c:idx val="2"/>
              <c:layout>
                <c:manualLayout>
                  <c:x val="2.7777777777777779E-3"/>
                  <c:y val="-0.181655369184401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219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15%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FE-482C-86DE-3D683D490885}"/>
                </c:ext>
              </c:extLst>
            </c:dLbl>
            <c:dLbl>
              <c:idx val="3"/>
              <c:layout>
                <c:manualLayout>
                  <c:x val="0"/>
                  <c:y val="-0.117249263040171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121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8%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FE-482C-86DE-3D683D490885}"/>
                </c:ext>
              </c:extLst>
            </c:dLbl>
            <c:dLbl>
              <c:idx val="4"/>
              <c:layout>
                <c:manualLayout>
                  <c:x val="0"/>
                  <c:y val="-0.1177280942956337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143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10%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FE-482C-86DE-3D683D490885}"/>
                </c:ext>
              </c:extLst>
            </c:dLbl>
            <c:dLbl>
              <c:idx val="5"/>
              <c:layout>
                <c:manualLayout>
                  <c:x val="2.7777777777777779E-3"/>
                  <c:y val="-0.117009847412439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110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8%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FE-482C-86DE-3D683D490885}"/>
                </c:ext>
              </c:extLst>
            </c:dLbl>
            <c:dLbl>
              <c:idx val="6"/>
              <c:layout>
                <c:manualLayout>
                  <c:x val="1.388888888888787E-3"/>
                  <c:y val="-6.81982295351924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4%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FE-482C-86DE-3D683D490885}"/>
                </c:ext>
              </c:extLst>
            </c:dLbl>
            <c:dLbl>
              <c:idx val="7"/>
              <c:layout>
                <c:manualLayout>
                  <c:x val="0"/>
                  <c:y val="-9.615757180817689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4%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FE-482C-86DE-3D683D490885}"/>
                </c:ext>
              </c:extLst>
            </c:dLbl>
            <c:dLbl>
              <c:idx val="8"/>
              <c:layout>
                <c:manualLayout>
                  <c:x val="5.5555555555555558E-3"/>
                  <c:y val="-7.73989445898672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5%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FE-482C-86DE-3D683D490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'Dĺžka VO'!$A$5:$A$13</c:f>
              <c:strCache>
                <c:ptCount val="9"/>
                <c:pt idx="0">
                  <c:v>nezadané</c:v>
                </c:pt>
                <c:pt idx="1">
                  <c:v>0 - 5</c:v>
                </c:pt>
                <c:pt idx="2">
                  <c:v>6 - 10</c:v>
                </c:pt>
                <c:pt idx="3">
                  <c:v>11 - 15</c:v>
                </c:pt>
                <c:pt idx="4">
                  <c:v>16 - 20</c:v>
                </c:pt>
                <c:pt idx="5">
                  <c:v>21 - 25</c:v>
                </c:pt>
                <c:pt idx="6">
                  <c:v>26 - 30</c:v>
                </c:pt>
                <c:pt idx="7">
                  <c:v>31 - 35</c:v>
                </c:pt>
                <c:pt idx="8">
                  <c:v>36 a viac</c:v>
                </c:pt>
              </c:strCache>
            </c:strRef>
          </c:cat>
          <c:val>
            <c:numRef>
              <c:f>'Dĺžka VO'!$F$5:$F$13</c:f>
              <c:numCache>
                <c:formatCode>#,##0</c:formatCode>
                <c:ptCount val="9"/>
                <c:pt idx="0">
                  <c:v>204</c:v>
                </c:pt>
                <c:pt idx="1">
                  <c:v>457</c:v>
                </c:pt>
                <c:pt idx="2">
                  <c:v>219</c:v>
                </c:pt>
                <c:pt idx="3">
                  <c:v>121</c:v>
                </c:pt>
                <c:pt idx="4">
                  <c:v>143</c:v>
                </c:pt>
                <c:pt idx="5">
                  <c:v>110</c:v>
                </c:pt>
                <c:pt idx="6">
                  <c:v>57</c:v>
                </c:pt>
                <c:pt idx="7">
                  <c:v>57</c:v>
                </c:pt>
                <c:pt idx="8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FE-482C-86DE-3D683D490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8853760"/>
        <c:axId val="68855296"/>
      </c:barChart>
      <c:catAx>
        <c:axId val="68853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855296"/>
        <c:crosses val="autoZero"/>
        <c:auto val="1"/>
        <c:lblAlgn val="ctr"/>
        <c:lblOffset val="100"/>
        <c:noMultiLvlLbl val="0"/>
      </c:catAx>
      <c:valAx>
        <c:axId val="68855296"/>
        <c:scaling>
          <c:orientation val="minMax"/>
          <c:max val="55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885376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/>
            </a:pPr>
            <a:r>
              <a:rPr lang="sk-SK"/>
              <a:t>8 mesiacov 2017 </a:t>
            </a:r>
            <a:endParaRPr lang="en-US"/>
          </a:p>
        </c:rich>
      </c:tx>
      <c:layout>
        <c:manualLayout>
          <c:xMode val="edge"/>
          <c:yMode val="edge"/>
          <c:x val="0.31757445855907235"/>
          <c:y val="5.43524198061073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921971207030616"/>
          <c:y val="0.27069002964774708"/>
          <c:w val="0.59873974443339273"/>
          <c:h val="0.68607545570973238"/>
        </c:manualLayout>
      </c:layout>
      <c:pieChart>
        <c:varyColors val="1"/>
        <c:ser>
          <c:idx val="0"/>
          <c:order val="0"/>
          <c:tx>
            <c:strRef>
              <c:f>'DN zav. pod vplyvom alk.'!$N$4</c:f>
              <c:strCache>
                <c:ptCount val="1"/>
                <c:pt idx="0">
                  <c:v>8/2017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</c:spPr>
          <c:explosion val="2"/>
          <c:dPt>
            <c:idx val="0"/>
            <c:bubble3D val="0"/>
            <c:spPr>
              <a:solidFill>
                <a:srgbClr val="37A76F"/>
              </a:solidFill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1-081A-4C6D-8FA9-B9EEFE951A5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3-081A-4C6D-8FA9-B9EEFE951A5C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5-081A-4C6D-8FA9-B9EEFE951A5C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scene3d>
                <a:camera prst="orthographicFront"/>
                <a:lightRig rig="threePt" dir="t"/>
              </a:scene3d>
            </c:spPr>
            <c:extLst>
              <c:ext xmlns:c16="http://schemas.microsoft.com/office/drawing/2014/chart" uri="{C3380CC4-5D6E-409C-BE32-E72D297353CC}">
                <c16:uniqueId val="{00000007-081A-4C6D-8FA9-B9EEFE951A5C}"/>
              </c:ext>
            </c:extLst>
          </c:dPt>
          <c:dLbls>
            <c:dLbl>
              <c:idx val="0"/>
              <c:layout>
                <c:manualLayout>
                  <c:x val="6.1093496032697363E-2"/>
                  <c:y val="1.15199311821330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1A-4C6D-8FA9-B9EEFE951A5C}"/>
                </c:ext>
              </c:extLst>
            </c:dLbl>
            <c:dLbl>
              <c:idx val="2"/>
              <c:layout>
                <c:manualLayout>
                  <c:x val="9.5451340641243373E-2"/>
                  <c:y val="-0.150131173359610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1A-4C6D-8FA9-B9EEFE951A5C}"/>
                </c:ext>
              </c:extLst>
            </c:dLbl>
            <c:dLbl>
              <c:idx val="3"/>
              <c:layout>
                <c:manualLayout>
                  <c:x val="-2.1841815376807964E-2"/>
                  <c:y val="-2.284887994427807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1A-4C6D-8FA9-B9EEFE951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'DN zav. pod vplyvom alk.'!$A$5:$A$8</c:f>
              <c:strCache>
                <c:ptCount val="4"/>
                <c:pt idx="0">
                  <c:v> chodcami</c:v>
                </c:pt>
                <c:pt idx="1">
                  <c:v> cyklistami</c:v>
                </c:pt>
                <c:pt idx="2">
                  <c:v> vodičmi motorových vozidiel</c:v>
                </c:pt>
                <c:pt idx="3">
                  <c:v> ostatnými </c:v>
                </c:pt>
              </c:strCache>
            </c:strRef>
          </c:cat>
          <c:val>
            <c:numRef>
              <c:f>'DN zav. pod vplyvom alk.'!$N$5:$N$8</c:f>
              <c:numCache>
                <c:formatCode>#,##0</c:formatCode>
                <c:ptCount val="4"/>
                <c:pt idx="0">
                  <c:v>48</c:v>
                </c:pt>
                <c:pt idx="1">
                  <c:v>71</c:v>
                </c:pt>
                <c:pt idx="2">
                  <c:v>832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1A-4C6D-8FA9-B9EEFE951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"/>
      </c:pieChart>
    </c:plotArea>
    <c:plotVisOnly val="1"/>
    <c:dispBlanksAs val="zero"/>
    <c:showDLblsOverMax val="0"/>
  </c:chart>
  <c:txPr>
    <a:bodyPr/>
    <a:lstStyle/>
    <a:p>
      <a:pPr>
        <a:defRPr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/>
              <a:t> Rok </a:t>
            </a:r>
            <a:r>
              <a:rPr lang="en-US" dirty="0"/>
              <a:t>2014</a:t>
            </a:r>
          </a:p>
        </c:rich>
      </c:tx>
      <c:layout>
        <c:manualLayout>
          <c:xMode val="edge"/>
          <c:yMode val="edge"/>
          <c:x val="0.8897396106736658"/>
          <c:y val="0.28035838231005861"/>
        </c:manualLayout>
      </c:layout>
      <c:overlay val="0"/>
      <c:spPr>
        <a:solidFill>
          <a:schemeClr val="accent3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9285870516185479E-2"/>
          <c:y val="0.15698477922483295"/>
          <c:w val="0.93543635170603678"/>
          <c:h val="0.663841007380392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'Dĺžka VO'!$H$4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0D0E-4456-BAEC-86E9FFC3D047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0D0E-4456-BAEC-86E9FFC3D04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0D0E-4456-BAEC-86E9FFC3D047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0D0E-4456-BAEC-86E9FFC3D04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0D0E-4456-BAEC-86E9FFC3D047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0D0E-4456-BAEC-86E9FFC3D047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0D0E-4456-BAEC-86E9FFC3D047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F-0D0E-4456-BAEC-86E9FFC3D04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0D0E-4456-BAEC-86E9FFC3D047}"/>
              </c:ext>
            </c:extLst>
          </c:dPt>
          <c:dLbls>
            <c:dLbl>
              <c:idx val="0"/>
              <c:layout>
                <c:manualLayout>
                  <c:x val="0"/>
                  <c:y val="-0.1523869222902626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15%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0E-4456-BAEC-86E9FFC3D047}"/>
                </c:ext>
              </c:extLst>
            </c:dLbl>
            <c:dLbl>
              <c:idx val="1"/>
              <c:layout>
                <c:manualLayout>
                  <c:x val="0"/>
                  <c:y val="-0.2670504716961759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395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29%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0E-4456-BAEC-86E9FFC3D047}"/>
                </c:ext>
              </c:extLst>
            </c:dLbl>
            <c:dLbl>
              <c:idx val="2"/>
              <c:layout>
                <c:manualLayout>
                  <c:x val="1.3888888888888889E-3"/>
                  <c:y val="-0.162527774012970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211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0E-4456-BAEC-86E9FFC3D047}"/>
                </c:ext>
              </c:extLst>
            </c:dLbl>
            <c:dLbl>
              <c:idx val="3"/>
              <c:layout>
                <c:manualLayout>
                  <c:x val="0"/>
                  <c:y val="-9.86762936221420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9%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0E-4456-BAEC-86E9FFC3D047}"/>
                </c:ext>
              </c:extLst>
            </c:dLbl>
            <c:dLbl>
              <c:idx val="4"/>
              <c:layout>
                <c:manualLayout>
                  <c:x val="1.3888888888888889E-3"/>
                  <c:y val="-0.102900921214212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123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9%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0E-4456-BAEC-86E9FFC3D047}"/>
                </c:ext>
              </c:extLst>
            </c:dLbl>
            <c:dLbl>
              <c:idx val="5"/>
              <c:layout>
                <c:manualLayout>
                  <c:x val="2.7777777777777779E-3"/>
                  <c:y val="-0.104959586500905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7%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0E-4456-BAEC-86E9FFC3D047}"/>
                </c:ext>
              </c:extLst>
            </c:dLbl>
            <c:dLbl>
              <c:idx val="6"/>
              <c:layout>
                <c:manualLayout>
                  <c:x val="1.0185067526415994E-16"/>
                  <c:y val="-0.10653310498063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0E-4456-BAEC-86E9FFC3D047}"/>
                </c:ext>
              </c:extLst>
            </c:dLbl>
            <c:dLbl>
              <c:idx val="7"/>
              <c:layout>
                <c:manualLayout>
                  <c:x val="0"/>
                  <c:y val="-0.116436773819938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4%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0E-4456-BAEC-86E9FFC3D047}"/>
                </c:ext>
              </c:extLst>
            </c:dLbl>
            <c:dLbl>
              <c:idx val="8"/>
              <c:layout>
                <c:manualLayout>
                  <c:x val="0"/>
                  <c:y val="-0.108947031209571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79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0E-4456-BAEC-86E9FFC3D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'Dĺžka VO'!$A$5:$A$13</c:f>
              <c:strCache>
                <c:ptCount val="9"/>
                <c:pt idx="0">
                  <c:v>nezadané</c:v>
                </c:pt>
                <c:pt idx="1">
                  <c:v>0 - 5</c:v>
                </c:pt>
                <c:pt idx="2">
                  <c:v>6 - 10</c:v>
                </c:pt>
                <c:pt idx="3">
                  <c:v>11 - 15</c:v>
                </c:pt>
                <c:pt idx="4">
                  <c:v>16 - 20</c:v>
                </c:pt>
                <c:pt idx="5">
                  <c:v>21 - 25</c:v>
                </c:pt>
                <c:pt idx="6">
                  <c:v>26 - 30</c:v>
                </c:pt>
                <c:pt idx="7">
                  <c:v>31 - 35</c:v>
                </c:pt>
                <c:pt idx="8">
                  <c:v>36 a viac</c:v>
                </c:pt>
              </c:strCache>
            </c:strRef>
          </c:cat>
          <c:val>
            <c:numRef>
              <c:f>'Dĺžka VO'!$H$5:$H$13</c:f>
              <c:numCache>
                <c:formatCode>#,##0</c:formatCode>
                <c:ptCount val="9"/>
                <c:pt idx="0">
                  <c:v>205</c:v>
                </c:pt>
                <c:pt idx="1">
                  <c:v>395</c:v>
                </c:pt>
                <c:pt idx="2">
                  <c:v>211</c:v>
                </c:pt>
                <c:pt idx="3">
                  <c:v>116</c:v>
                </c:pt>
                <c:pt idx="4">
                  <c:v>123</c:v>
                </c:pt>
                <c:pt idx="5">
                  <c:v>94</c:v>
                </c:pt>
                <c:pt idx="6">
                  <c:v>75</c:v>
                </c:pt>
                <c:pt idx="7">
                  <c:v>59</c:v>
                </c:pt>
                <c:pt idx="8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D0E-4456-BAEC-86E9FFC3D0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8990080"/>
        <c:axId val="68991616"/>
      </c:barChart>
      <c:catAx>
        <c:axId val="6899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8991616"/>
        <c:crosses val="autoZero"/>
        <c:auto val="1"/>
        <c:lblAlgn val="ctr"/>
        <c:lblOffset val="100"/>
        <c:noMultiLvlLbl val="0"/>
      </c:catAx>
      <c:valAx>
        <c:axId val="68991616"/>
        <c:scaling>
          <c:orientation val="minMax"/>
          <c:max val="55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6899008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/>
              <a:t> Rok </a:t>
            </a:r>
            <a:r>
              <a:rPr lang="en-US" dirty="0"/>
              <a:t>2015</a:t>
            </a:r>
          </a:p>
        </c:rich>
      </c:tx>
      <c:layout>
        <c:manualLayout>
          <c:xMode val="edge"/>
          <c:yMode val="edge"/>
          <c:x val="0.88973961067366569"/>
          <c:y val="0.27734385954285473"/>
        </c:manualLayout>
      </c:layout>
      <c:overlay val="0"/>
      <c:spPr>
        <a:solidFill>
          <a:schemeClr val="accent4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9.4687651782579485E-2"/>
          <c:w val="0.94168635170603676"/>
          <c:h val="0.741976625622974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'Dĺžka VO'!$J$4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7751-4C69-B18E-76E6F394C8C1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7751-4C69-B18E-76E6F394C8C1}"/>
              </c:ext>
            </c:extLst>
          </c:dPt>
          <c:dLbls>
            <c:dLbl>
              <c:idx val="0"/>
              <c:layout>
                <c:manualLayout>
                  <c:x val="0"/>
                  <c:y val="-0.192020877430904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196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15%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51-4C69-B18E-76E6F394C8C1}"/>
                </c:ext>
              </c:extLst>
            </c:dLbl>
            <c:dLbl>
              <c:idx val="1"/>
              <c:layout>
                <c:manualLayout>
                  <c:x val="-2.5462668816039986E-17"/>
                  <c:y val="-0.3182378021489889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362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28%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51-4C69-B18E-76E6F394C8C1}"/>
                </c:ext>
              </c:extLst>
            </c:dLbl>
            <c:dLbl>
              <c:idx val="2"/>
              <c:layout>
                <c:manualLayout>
                  <c:x val="9.7222222222222224E-3"/>
                  <c:y val="-0.189997296657614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193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15%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51-4C69-B18E-76E6F394C8C1}"/>
                </c:ext>
              </c:extLst>
            </c:dLbl>
            <c:dLbl>
              <c:idx val="3"/>
              <c:layout>
                <c:manualLayout>
                  <c:x val="4.1666666666666666E-3"/>
                  <c:y val="-0.129587128949431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114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9%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51-4C69-B18E-76E6F394C8C1}"/>
                </c:ext>
              </c:extLst>
            </c:dLbl>
            <c:dLbl>
              <c:idx val="4"/>
              <c:layout>
                <c:manualLayout>
                  <c:x val="0"/>
                  <c:y val="-9.51054920475743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7%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51-4C69-B18E-76E6F394C8C1}"/>
                </c:ext>
              </c:extLst>
            </c:dLbl>
            <c:dLbl>
              <c:idx val="5"/>
              <c:layout>
                <c:manualLayout>
                  <c:x val="0"/>
                  <c:y val="-0.11369573825364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8%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51-4C69-B18E-76E6F394C8C1}"/>
                </c:ext>
              </c:extLst>
            </c:dLbl>
            <c:dLbl>
              <c:idx val="6"/>
              <c:layout>
                <c:manualLayout>
                  <c:x val="0"/>
                  <c:y val="-0.103280578896655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51-4C69-B18E-76E6F394C8C1}"/>
                </c:ext>
              </c:extLst>
            </c:dLbl>
            <c:dLbl>
              <c:idx val="7"/>
              <c:layout>
                <c:manualLayout>
                  <c:x val="1.0185067526415994E-16"/>
                  <c:y val="-8.09404266345406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63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5%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51-4C69-B18E-76E6F394C8C1}"/>
                </c:ext>
              </c:extLst>
            </c:dLbl>
            <c:dLbl>
              <c:idx val="8"/>
              <c:layout>
                <c:manualLayout>
                  <c:x val="5.5555555555556572E-3"/>
                  <c:y val="-0.116474235801002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84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7%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751-4C69-B18E-76E6F394C8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'Dĺžka VO'!$A$5:$A$13</c:f>
              <c:strCache>
                <c:ptCount val="9"/>
                <c:pt idx="0">
                  <c:v>nezadané</c:v>
                </c:pt>
                <c:pt idx="1">
                  <c:v>0 - 5</c:v>
                </c:pt>
                <c:pt idx="2">
                  <c:v>6 - 10</c:v>
                </c:pt>
                <c:pt idx="3">
                  <c:v>11 - 15</c:v>
                </c:pt>
                <c:pt idx="4">
                  <c:v>16 - 20</c:v>
                </c:pt>
                <c:pt idx="5">
                  <c:v>21 - 25</c:v>
                </c:pt>
                <c:pt idx="6">
                  <c:v>26 - 30</c:v>
                </c:pt>
                <c:pt idx="7">
                  <c:v>31 - 35</c:v>
                </c:pt>
                <c:pt idx="8">
                  <c:v>36 a viac</c:v>
                </c:pt>
              </c:strCache>
            </c:strRef>
          </c:cat>
          <c:val>
            <c:numRef>
              <c:f>'Dĺžka VO'!$J$5:$J$13</c:f>
              <c:numCache>
                <c:formatCode>#,##0</c:formatCode>
                <c:ptCount val="9"/>
                <c:pt idx="0">
                  <c:v>196</c:v>
                </c:pt>
                <c:pt idx="1">
                  <c:v>362</c:v>
                </c:pt>
                <c:pt idx="2">
                  <c:v>193</c:v>
                </c:pt>
                <c:pt idx="3">
                  <c:v>114</c:v>
                </c:pt>
                <c:pt idx="4">
                  <c:v>84</c:v>
                </c:pt>
                <c:pt idx="5">
                  <c:v>101</c:v>
                </c:pt>
                <c:pt idx="6">
                  <c:v>75</c:v>
                </c:pt>
                <c:pt idx="7">
                  <c:v>63</c:v>
                </c:pt>
                <c:pt idx="8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751-4C69-B18E-76E6F394C8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344064"/>
        <c:axId val="70382720"/>
      </c:barChart>
      <c:catAx>
        <c:axId val="703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382720"/>
        <c:crosses val="autoZero"/>
        <c:auto val="1"/>
        <c:lblAlgn val="ctr"/>
        <c:lblOffset val="100"/>
        <c:noMultiLvlLbl val="0"/>
      </c:catAx>
      <c:valAx>
        <c:axId val="70382720"/>
        <c:scaling>
          <c:orientation val="minMax"/>
          <c:max val="55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34406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/>
              <a:t> Rok 2016</a:t>
            </a:r>
          </a:p>
        </c:rich>
      </c:tx>
      <c:layout>
        <c:manualLayout>
          <c:xMode val="edge"/>
          <c:yMode val="edge"/>
          <c:x val="0.88973961067366569"/>
          <c:y val="0.22307231956655313"/>
        </c:manualLayout>
      </c:layout>
      <c:overlay val="0"/>
      <c:spPr>
        <a:solidFill>
          <a:schemeClr val="accent4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0.13742489208692188"/>
          <c:w val="0.94168635170603676"/>
          <c:h val="0.6992392692713659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'Dĺžka VO'!$L$4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A9E3-4E10-8416-B70AD908D205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A9E3-4E10-8416-B70AD908D205}"/>
              </c:ext>
            </c:extLst>
          </c:dPt>
          <c:dLbls>
            <c:dLbl>
              <c:idx val="0"/>
              <c:layout>
                <c:manualLayout>
                  <c:x val="1.3888888888888889E-3"/>
                  <c:y val="-0.1590260693980945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200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E3-4E10-8416-B70AD908D205}"/>
                </c:ext>
              </c:extLst>
            </c:dLbl>
            <c:dLbl>
              <c:idx val="1"/>
              <c:layout>
                <c:manualLayout>
                  <c:x val="0"/>
                  <c:y val="-0.256283791654960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353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28%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E3-4E10-8416-B70AD908D205}"/>
                </c:ext>
              </c:extLst>
            </c:dLbl>
            <c:dLbl>
              <c:idx val="2"/>
              <c:layout>
                <c:manualLayout>
                  <c:x val="0"/>
                  <c:y val="-0.1910977334036862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182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14%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E3-4E10-8416-B70AD908D205}"/>
                </c:ext>
              </c:extLst>
            </c:dLbl>
            <c:dLbl>
              <c:idx val="3"/>
              <c:layout>
                <c:manualLayout>
                  <c:x val="-5.0925337632079971E-17"/>
                  <c:y val="-0.1350147215693261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128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10%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E3-4E10-8416-B70AD908D205}"/>
                </c:ext>
              </c:extLst>
            </c:dLbl>
            <c:dLbl>
              <c:idx val="4"/>
              <c:layout>
                <c:manualLayout>
                  <c:x val="1.3888888888888889E-3"/>
                  <c:y val="-0.1314605304333326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111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9%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E3-4E10-8416-B70AD908D205}"/>
                </c:ext>
              </c:extLst>
            </c:dLbl>
            <c:dLbl>
              <c:idx val="5"/>
              <c:layout>
                <c:manualLayout>
                  <c:x val="0"/>
                  <c:y val="-9.95327700534270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95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7%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9E3-4E10-8416-B70AD908D205}"/>
                </c:ext>
              </c:extLst>
            </c:dLbl>
            <c:dLbl>
              <c:idx val="6"/>
              <c:layout>
                <c:manualLayout>
                  <c:x val="2.7777777777777779E-3"/>
                  <c:y val="-9.8781273341510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E3-4E10-8416-B70AD908D205}"/>
                </c:ext>
              </c:extLst>
            </c:dLbl>
            <c:dLbl>
              <c:idx val="7"/>
              <c:layout>
                <c:manualLayout>
                  <c:x val="1.0185067526415994E-16"/>
                  <c:y val="-8.326537884342599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5%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E3-4E10-8416-B70AD908D205}"/>
                </c:ext>
              </c:extLst>
            </c:dLbl>
            <c:dLbl>
              <c:idx val="8"/>
              <c:layout>
                <c:manualLayout>
                  <c:x val="5.5555555555556572E-3"/>
                  <c:y val="-9.915702169746902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83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E3-4E10-8416-B70AD908D2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'Dĺžka VO'!$A$5:$A$13</c:f>
              <c:strCache>
                <c:ptCount val="9"/>
                <c:pt idx="0">
                  <c:v>nezadané</c:v>
                </c:pt>
                <c:pt idx="1">
                  <c:v>0 - 5</c:v>
                </c:pt>
                <c:pt idx="2">
                  <c:v>6 - 10</c:v>
                </c:pt>
                <c:pt idx="3">
                  <c:v>11 - 15</c:v>
                </c:pt>
                <c:pt idx="4">
                  <c:v>16 - 20</c:v>
                </c:pt>
                <c:pt idx="5">
                  <c:v>21 - 25</c:v>
                </c:pt>
                <c:pt idx="6">
                  <c:v>26 - 30</c:v>
                </c:pt>
                <c:pt idx="7">
                  <c:v>31 - 35</c:v>
                </c:pt>
                <c:pt idx="8">
                  <c:v>36 a viac</c:v>
                </c:pt>
              </c:strCache>
            </c:strRef>
          </c:cat>
          <c:val>
            <c:numRef>
              <c:f>'Dĺžka VO'!$L$5:$L$13</c:f>
              <c:numCache>
                <c:formatCode>#,##0</c:formatCode>
                <c:ptCount val="9"/>
                <c:pt idx="0">
                  <c:v>200</c:v>
                </c:pt>
                <c:pt idx="1">
                  <c:v>353</c:v>
                </c:pt>
                <c:pt idx="2">
                  <c:v>182</c:v>
                </c:pt>
                <c:pt idx="3">
                  <c:v>128</c:v>
                </c:pt>
                <c:pt idx="4">
                  <c:v>111</c:v>
                </c:pt>
                <c:pt idx="5">
                  <c:v>95</c:v>
                </c:pt>
                <c:pt idx="6">
                  <c:v>71</c:v>
                </c:pt>
                <c:pt idx="7">
                  <c:v>58</c:v>
                </c:pt>
                <c:pt idx="8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9E3-4E10-8416-B70AD908D2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549824"/>
        <c:axId val="23551360"/>
      </c:barChart>
      <c:catAx>
        <c:axId val="2354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551360"/>
        <c:crosses val="autoZero"/>
        <c:auto val="1"/>
        <c:lblAlgn val="ctr"/>
        <c:lblOffset val="100"/>
        <c:noMultiLvlLbl val="0"/>
      </c:catAx>
      <c:valAx>
        <c:axId val="23551360"/>
        <c:scaling>
          <c:orientation val="minMax"/>
          <c:max val="55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354982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/>
              <a:t> 8</a:t>
            </a:r>
            <a:r>
              <a:rPr lang="sk-SK" baseline="0" dirty="0"/>
              <a:t> mesiacov </a:t>
            </a:r>
            <a:r>
              <a:rPr lang="sk-SK" dirty="0"/>
              <a:t>2017</a:t>
            </a:r>
          </a:p>
        </c:rich>
      </c:tx>
      <c:layout>
        <c:manualLayout>
          <c:xMode val="edge"/>
          <c:yMode val="edge"/>
          <c:x val="0.81391097987751537"/>
          <c:y val="0.20162604709691018"/>
        </c:manualLayout>
      </c:layout>
      <c:overlay val="0"/>
      <c:spPr>
        <a:solidFill>
          <a:schemeClr val="accent4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0.17654466636274399"/>
          <c:w val="0.94168635170603676"/>
          <c:h val="0.581879946443899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'Dĺžka VO'!$N$4</c:f>
              <c:strCache>
                <c:ptCount val="1"/>
                <c:pt idx="0">
                  <c:v>8/2017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F2CC-495F-9482-5D317125406D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F2CC-495F-9482-5D317125406D}"/>
              </c:ext>
            </c:extLst>
          </c:dPt>
          <c:dLbls>
            <c:dLbl>
              <c:idx val="0"/>
              <c:layout>
                <c:manualLayout>
                  <c:x val="0"/>
                  <c:y val="-0.1128209619068124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141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17%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2CC-495F-9482-5D317125406D}"/>
                </c:ext>
              </c:extLst>
            </c:dLbl>
            <c:dLbl>
              <c:idx val="1"/>
              <c:layout>
                <c:manualLayout>
                  <c:x val="1.3888888888888889E-3"/>
                  <c:y val="-0.1677206893743579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218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26%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CC-495F-9482-5D317125406D}"/>
                </c:ext>
              </c:extLst>
            </c:dLbl>
            <c:dLbl>
              <c:idx val="2"/>
              <c:layout>
                <c:manualLayout>
                  <c:x val="0"/>
                  <c:y val="-9.43070502573050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13%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2CC-495F-9482-5D317125406D}"/>
                </c:ext>
              </c:extLst>
            </c:dLbl>
            <c:dLbl>
              <c:idx val="3"/>
              <c:layout>
                <c:manualLayout>
                  <c:x val="-5.0925337632079971E-17"/>
                  <c:y val="-8.287641662771486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9%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CC-495F-9482-5D317125406D}"/>
                </c:ext>
              </c:extLst>
            </c:dLbl>
            <c:dLbl>
              <c:idx val="4"/>
              <c:layout>
                <c:manualLayout>
                  <c:x val="2.7777777777777779E-3"/>
                  <c:y val="-9.65147527852861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70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9%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2CC-495F-9482-5D317125406D}"/>
                </c:ext>
              </c:extLst>
            </c:dLbl>
            <c:dLbl>
              <c:idx val="5"/>
              <c:layout>
                <c:manualLayout>
                  <c:x val="0"/>
                  <c:y val="-8.44633074038912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9%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2CC-495F-9482-5D317125406D}"/>
                </c:ext>
              </c:extLst>
            </c:dLbl>
            <c:dLbl>
              <c:idx val="6"/>
              <c:layout>
                <c:manualLayout>
                  <c:x val="0"/>
                  <c:y val="-8.540651735205101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6%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2CC-495F-9482-5D317125406D}"/>
                </c:ext>
              </c:extLst>
            </c:dLbl>
            <c:dLbl>
              <c:idx val="7"/>
              <c:layout>
                <c:manualLayout>
                  <c:x val="1.0185067526415994E-16"/>
                  <c:y val="-7.19745606627346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4%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CC-495F-9482-5D317125406D}"/>
                </c:ext>
              </c:extLst>
            </c:dLbl>
            <c:dLbl>
              <c:idx val="8"/>
              <c:layout>
                <c:manualLayout>
                  <c:x val="-1.388888888888787E-3"/>
                  <c:y val="-9.4399084344499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66 </a:t>
                    </a:r>
                    <a:r>
                      <a:rPr lang="en-US" sz="18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800" b="0" i="0" u="none" strike="noStrike" baseline="0" dirty="0">
                        <a:effectLst/>
                      </a:rPr>
                      <a:t> 8%</a:t>
                    </a:r>
                    <a:endParaRPr lang="en-US" sz="18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2CC-495F-9482-5D3171254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'Dĺžka VO'!$A$5:$A$13</c:f>
              <c:strCache>
                <c:ptCount val="9"/>
                <c:pt idx="0">
                  <c:v>nezadané</c:v>
                </c:pt>
                <c:pt idx="1">
                  <c:v>0 - 5</c:v>
                </c:pt>
                <c:pt idx="2">
                  <c:v>6 - 10</c:v>
                </c:pt>
                <c:pt idx="3">
                  <c:v>11 - 15</c:v>
                </c:pt>
                <c:pt idx="4">
                  <c:v>16 - 20</c:v>
                </c:pt>
                <c:pt idx="5">
                  <c:v>21 - 25</c:v>
                </c:pt>
                <c:pt idx="6">
                  <c:v>26 - 30</c:v>
                </c:pt>
                <c:pt idx="7">
                  <c:v>31 - 35</c:v>
                </c:pt>
                <c:pt idx="8">
                  <c:v>36 a viac</c:v>
                </c:pt>
              </c:strCache>
            </c:strRef>
          </c:cat>
          <c:val>
            <c:numRef>
              <c:f>'Dĺžka VO'!$N$5:$N$13</c:f>
              <c:numCache>
                <c:formatCode>#,##0</c:formatCode>
                <c:ptCount val="9"/>
                <c:pt idx="0">
                  <c:v>141</c:v>
                </c:pt>
                <c:pt idx="1">
                  <c:v>218</c:v>
                </c:pt>
                <c:pt idx="2">
                  <c:v>106</c:v>
                </c:pt>
                <c:pt idx="3">
                  <c:v>71</c:v>
                </c:pt>
                <c:pt idx="4">
                  <c:v>70</c:v>
                </c:pt>
                <c:pt idx="5">
                  <c:v>74</c:v>
                </c:pt>
                <c:pt idx="6">
                  <c:v>49</c:v>
                </c:pt>
                <c:pt idx="7">
                  <c:v>37</c:v>
                </c:pt>
                <c:pt idx="8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2CC-495F-9482-5D31712540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613824"/>
        <c:axId val="23615360"/>
      </c:barChart>
      <c:catAx>
        <c:axId val="2361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15360"/>
        <c:crosses val="autoZero"/>
        <c:auto val="1"/>
        <c:lblAlgn val="ctr"/>
        <c:lblOffset val="100"/>
        <c:noMultiLvlLbl val="0"/>
      </c:catAx>
      <c:valAx>
        <c:axId val="23615360"/>
        <c:scaling>
          <c:orientation val="minMax"/>
          <c:max val="550"/>
          <c:min val="0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2361382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 dirty="0"/>
              <a:t>  Rok 2012    </a:t>
            </a:r>
            <a:endParaRPr lang="en-US" dirty="0"/>
          </a:p>
        </c:rich>
      </c:tx>
      <c:layout>
        <c:manualLayout>
          <c:xMode val="edge"/>
          <c:yMode val="edge"/>
          <c:x val="0.88413538932633418"/>
          <c:y val="6.5199623793036884E-2"/>
        </c:manualLayout>
      </c:layout>
      <c:overlay val="0"/>
      <c:spPr>
        <a:solidFill>
          <a:srgbClr val="DBD600"/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7.1963874885006496E-2"/>
          <c:w val="0.94168635170603676"/>
          <c:h val="0.764700206846415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'Vek vodiča'!$D$4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64C-4130-9D74-941A93354FC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E64C-4130-9D74-941A93354FC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64C-4130-9D74-941A93354FC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21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4C-4130-9D74-941A93354FC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4C-4130-9D74-941A93354FCA}"/>
                </c:ext>
              </c:extLst>
            </c:dLbl>
            <c:dLbl>
              <c:idx val="3"/>
              <c:layout>
                <c:manualLayout>
                  <c:x val="0"/>
                  <c:y val="-0.377684640360702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416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29%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4C-4130-9D74-941A93354FCA}"/>
                </c:ext>
              </c:extLst>
            </c:dLbl>
            <c:dLbl>
              <c:idx val="4"/>
              <c:layout>
                <c:manualLayout>
                  <c:x val="8.3333333333332829E-3"/>
                  <c:y val="-0.16928015426278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227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16%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4C-4130-9D74-941A93354FCA}"/>
                </c:ext>
              </c:extLst>
            </c:dLbl>
            <c:dLbl>
              <c:idx val="5"/>
              <c:layout>
                <c:manualLayout>
                  <c:x val="1.3888888888888889E-3"/>
                  <c:y val="-0.3013682315076067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318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22%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4C-4130-9D74-941A93354FCA}"/>
                </c:ext>
              </c:extLst>
            </c:dLbl>
            <c:dLbl>
              <c:idx val="6"/>
              <c:layout>
                <c:manualLayout>
                  <c:x val="1.3888888888888889E-3"/>
                  <c:y val="-0.220143203504941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217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15%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4C-4130-9D74-941A93354FCA}"/>
                </c:ext>
              </c:extLst>
            </c:dLbl>
            <c:dLbl>
              <c:idx val="7"/>
              <c:layout>
                <c:manualLayout>
                  <c:x val="5.5555555555555558E-3"/>
                  <c:y val="-0.1530763232145642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154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11%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4C-4130-9D74-941A93354FCA}"/>
                </c:ext>
              </c:extLst>
            </c:dLbl>
            <c:dLbl>
              <c:idx val="8"/>
              <c:layout>
                <c:manualLayout>
                  <c:x val="-1.3888888888889906E-3"/>
                  <c:y val="-8.364218973755475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47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4C-4130-9D74-941A93354FCA}"/>
                </c:ext>
              </c:extLst>
            </c:dLbl>
            <c:dLbl>
              <c:idx val="9"/>
              <c:layout>
                <c:manualLayout>
                  <c:x val="2.7777777777777779E-3"/>
                  <c:y val="-0.2104717208524153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64C-4130-9D74-941A93354FCA}"/>
                </c:ext>
              </c:extLst>
            </c:dLbl>
            <c:dLbl>
              <c:idx val="10"/>
              <c:layout>
                <c:manualLayout>
                  <c:x val="0"/>
                  <c:y val="-5.50791872846630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4C-4130-9D74-941A93354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'Vek vodiča'!$A$5:$A$15</c:f>
              <c:strCache>
                <c:ptCount val="11"/>
                <c:pt idx="0">
                  <c:v>nezadané</c:v>
                </c:pt>
                <c:pt idx="1">
                  <c:v>do 14</c:v>
                </c:pt>
                <c:pt idx="2">
                  <c:v>15 - 17</c:v>
                </c:pt>
                <c:pt idx="3">
                  <c:v>18 - 24</c:v>
                </c:pt>
                <c:pt idx="4">
                  <c:v>25 - 29</c:v>
                </c:pt>
                <c:pt idx="5">
                  <c:v>30 - 39</c:v>
                </c:pt>
                <c:pt idx="6">
                  <c:v>40 - 49</c:v>
                </c:pt>
                <c:pt idx="7">
                  <c:v>50 - 59</c:v>
                </c:pt>
                <c:pt idx="8">
                  <c:v>60 - 64</c:v>
                </c:pt>
                <c:pt idx="9">
                  <c:v>65 - 69</c:v>
                </c:pt>
                <c:pt idx="10">
                  <c:v>70 a viac</c:v>
                </c:pt>
              </c:strCache>
            </c:strRef>
          </c:cat>
          <c:val>
            <c:numRef>
              <c:f>'Vek vodiča'!$D$5:$D$15</c:f>
              <c:numCache>
                <c:formatCode>#,##0</c:formatCode>
                <c:ptCount val="11"/>
                <c:pt idx="0">
                  <c:v>21</c:v>
                </c:pt>
                <c:pt idx="1">
                  <c:v>0</c:v>
                </c:pt>
                <c:pt idx="2">
                  <c:v>28</c:v>
                </c:pt>
                <c:pt idx="3">
                  <c:v>416</c:v>
                </c:pt>
                <c:pt idx="4">
                  <c:v>227</c:v>
                </c:pt>
                <c:pt idx="5">
                  <c:v>318</c:v>
                </c:pt>
                <c:pt idx="6">
                  <c:v>217</c:v>
                </c:pt>
                <c:pt idx="7">
                  <c:v>154</c:v>
                </c:pt>
                <c:pt idx="8">
                  <c:v>47</c:v>
                </c:pt>
                <c:pt idx="9">
                  <c:v>14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64C-4130-9D74-941A93354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412160"/>
        <c:axId val="70413696"/>
      </c:barChart>
      <c:catAx>
        <c:axId val="7041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413696"/>
        <c:crosses val="autoZero"/>
        <c:auto val="1"/>
        <c:lblAlgn val="ctr"/>
        <c:lblOffset val="100"/>
        <c:noMultiLvlLbl val="0"/>
      </c:catAx>
      <c:valAx>
        <c:axId val="70413696"/>
        <c:scaling>
          <c:orientation val="minMax"/>
          <c:max val="5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41216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Rok 2013</a:t>
            </a:r>
            <a:endParaRPr lang="en-US"/>
          </a:p>
        </c:rich>
      </c:tx>
      <c:layout>
        <c:manualLayout>
          <c:xMode val="edge"/>
          <c:yMode val="edge"/>
          <c:x val="0.89534372265966744"/>
          <c:y val="0.20281378404023767"/>
        </c:manualLayout>
      </c:layout>
      <c:overlay val="0"/>
      <c:spPr>
        <a:solidFill>
          <a:srgbClr val="DBD600"/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6.9483800964441886E-2"/>
          <c:w val="0.94168635170603676"/>
          <c:h val="0.74315628843339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'Vek vodiča'!$F$4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2D9-4D9B-A7F9-7D2E8493051F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32D9-4D9B-A7F9-7D2E8493051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2D9-4D9B-A7F9-7D2E8493051F}"/>
              </c:ext>
            </c:extLst>
          </c:dPt>
          <c:dLbls>
            <c:dLbl>
              <c:idx val="0"/>
              <c:layout>
                <c:manualLayout>
                  <c:x val="0"/>
                  <c:y val="-8.921411603995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D9-4D9B-A7F9-7D2E8493051F}"/>
                </c:ext>
              </c:extLst>
            </c:dLbl>
            <c:dLbl>
              <c:idx val="1"/>
              <c:layout>
                <c:manualLayout>
                  <c:x val="1.3888888888888889E-3"/>
                  <c:y val="-6.8626243107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D9-4D9B-A7F9-7D2E8493051F}"/>
                </c:ext>
              </c:extLst>
            </c:dLbl>
            <c:dLbl>
              <c:idx val="2"/>
              <c:layout>
                <c:manualLayout>
                  <c:x val="2.7777777777777267E-3"/>
                  <c:y val="-6.8626243107655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D9-4D9B-A7F9-7D2E8493051F}"/>
                </c:ext>
              </c:extLst>
            </c:dLbl>
            <c:dLbl>
              <c:idx val="3"/>
              <c:layout>
                <c:manualLayout>
                  <c:x val="0"/>
                  <c:y val="-0.3225433426059816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390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27%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D9-4D9B-A7F9-7D2E8493051F}"/>
                </c:ext>
              </c:extLst>
            </c:dLbl>
            <c:dLbl>
              <c:idx val="4"/>
              <c:layout>
                <c:manualLayout>
                  <c:x val="1.3888888888888889E-3"/>
                  <c:y val="-0.192153480701435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227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16%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D9-4D9B-A7F9-7D2E8493051F}"/>
                </c:ext>
              </c:extLst>
            </c:dLbl>
            <c:dLbl>
              <c:idx val="5"/>
              <c:layout>
                <c:manualLayout>
                  <c:x val="1.388888888888838E-3"/>
                  <c:y val="-0.329405966916747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336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23%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D9-4D9B-A7F9-7D2E8493051F}"/>
                </c:ext>
              </c:extLst>
            </c:dLbl>
            <c:dLbl>
              <c:idx val="6"/>
              <c:layout>
                <c:manualLayout>
                  <c:x val="1.388888888888787E-3"/>
                  <c:y val="-0.212741353633732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237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16%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2D9-4D9B-A7F9-7D2E8493051F}"/>
                </c:ext>
              </c:extLst>
            </c:dLbl>
            <c:dLbl>
              <c:idx val="7"/>
              <c:layout>
                <c:manualLayout>
                  <c:x val="5.5555555555555558E-3"/>
                  <c:y val="-0.1235272375937801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D9-4D9B-A7F9-7D2E8493051F}"/>
                </c:ext>
              </c:extLst>
            </c:dLbl>
            <c:dLbl>
              <c:idx val="8"/>
              <c:layout>
                <c:manualLayout>
                  <c:x val="-1.0185067526415994E-16"/>
                  <c:y val="-6.86262431076556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37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2D9-4D9B-A7F9-7D2E8493051F}"/>
                </c:ext>
              </c:extLst>
            </c:dLbl>
            <c:dLbl>
              <c:idx val="9"/>
              <c:layout>
                <c:manualLayout>
                  <c:x val="-1.0185067526415994E-16"/>
                  <c:y val="-6.17636187968900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2D9-4D9B-A7F9-7D2E8493051F}"/>
                </c:ext>
              </c:extLst>
            </c:dLbl>
            <c:dLbl>
              <c:idx val="10"/>
              <c:layout>
                <c:manualLayout>
                  <c:x val="0"/>
                  <c:y val="-7.548886741842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2D9-4D9B-A7F9-7D2E849305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'Vek vodiča'!$A$5:$A$15</c:f>
              <c:strCache>
                <c:ptCount val="11"/>
                <c:pt idx="0">
                  <c:v>nezadané</c:v>
                </c:pt>
                <c:pt idx="1">
                  <c:v>do 14</c:v>
                </c:pt>
                <c:pt idx="2">
                  <c:v>15 - 17</c:v>
                </c:pt>
                <c:pt idx="3">
                  <c:v>18 - 24</c:v>
                </c:pt>
                <c:pt idx="4">
                  <c:v>25 - 29</c:v>
                </c:pt>
                <c:pt idx="5">
                  <c:v>30 - 39</c:v>
                </c:pt>
                <c:pt idx="6">
                  <c:v>40 - 49</c:v>
                </c:pt>
                <c:pt idx="7">
                  <c:v>50 - 59</c:v>
                </c:pt>
                <c:pt idx="8">
                  <c:v>60 - 64</c:v>
                </c:pt>
                <c:pt idx="9">
                  <c:v>65 - 69</c:v>
                </c:pt>
                <c:pt idx="10">
                  <c:v>70 a viac</c:v>
                </c:pt>
              </c:strCache>
            </c:strRef>
          </c:cat>
          <c:val>
            <c:numRef>
              <c:f>'Vek vodiča'!$F$5:$F$15</c:f>
              <c:numCache>
                <c:formatCode>#,##0</c:formatCode>
                <c:ptCount val="11"/>
                <c:pt idx="0">
                  <c:v>7</c:v>
                </c:pt>
                <c:pt idx="1">
                  <c:v>1</c:v>
                </c:pt>
                <c:pt idx="2">
                  <c:v>25</c:v>
                </c:pt>
                <c:pt idx="3">
                  <c:v>390</c:v>
                </c:pt>
                <c:pt idx="4">
                  <c:v>227</c:v>
                </c:pt>
                <c:pt idx="5">
                  <c:v>336</c:v>
                </c:pt>
                <c:pt idx="6">
                  <c:v>237</c:v>
                </c:pt>
                <c:pt idx="7">
                  <c:v>148</c:v>
                </c:pt>
                <c:pt idx="8">
                  <c:v>37</c:v>
                </c:pt>
                <c:pt idx="9">
                  <c:v>25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2D9-4D9B-A7F9-7D2E849305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447104"/>
        <c:axId val="70448640"/>
      </c:barChart>
      <c:catAx>
        <c:axId val="7044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448640"/>
        <c:crosses val="autoZero"/>
        <c:auto val="1"/>
        <c:lblAlgn val="ctr"/>
        <c:lblOffset val="100"/>
        <c:noMultiLvlLbl val="0"/>
      </c:catAx>
      <c:valAx>
        <c:axId val="70448640"/>
        <c:scaling>
          <c:orientation val="minMax"/>
          <c:max val="55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447104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sk-SK"/>
              <a:t>Rok 2014</a:t>
            </a:r>
            <a:endParaRPr lang="en-US"/>
          </a:p>
        </c:rich>
      </c:tx>
      <c:layout>
        <c:manualLayout>
          <c:xMode val="edge"/>
          <c:yMode val="edge"/>
          <c:x val="0.89534372265966744"/>
          <c:y val="0.18295578174844646"/>
        </c:manualLayout>
      </c:layout>
      <c:overlay val="0"/>
      <c:spPr>
        <a:solidFill>
          <a:srgbClr val="DBD600"/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4.2890964573530928E-2"/>
          <c:w val="0.94168635170603676"/>
          <c:h val="0.816177943655455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'Vek vodiča'!$H$4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0E7-46BA-BB6C-CBB16925196A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B0E7-46BA-BB6C-CBB16925196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0E7-46BA-BB6C-CBB16925196A}"/>
              </c:ext>
            </c:extLst>
          </c:dPt>
          <c:dLbls>
            <c:dLbl>
              <c:idx val="0"/>
              <c:layout>
                <c:manualLayout>
                  <c:x val="0"/>
                  <c:y val="-5.936177907719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E7-46BA-BB6C-CBB16925196A}"/>
                </c:ext>
              </c:extLst>
            </c:dLbl>
            <c:dLbl>
              <c:idx val="1"/>
              <c:layout>
                <c:manualLayout>
                  <c:x val="0"/>
                  <c:y val="-7.4202223846491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E7-46BA-BB6C-CBB16925196A}"/>
                </c:ext>
              </c:extLst>
            </c:dLbl>
            <c:dLbl>
              <c:idx val="2"/>
              <c:layout>
                <c:manualLayout>
                  <c:x val="0"/>
                  <c:y val="-6.67820014618423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 </a:t>
                    </a:r>
                    <a:r>
                      <a:rPr lang="en-US" sz="1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1000" b="0" i="0" u="none" strike="noStrike" baseline="0" dirty="0">
                        <a:effectLst/>
                      </a:rPr>
                      <a:t> 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E7-46BA-BB6C-CBB16925196A}"/>
                </c:ext>
              </c:extLst>
            </c:dLbl>
            <c:dLbl>
              <c:idx val="3"/>
              <c:layout>
                <c:manualLayout>
                  <c:x val="5.0925337632079971E-17"/>
                  <c:y val="-0.408112231155702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26%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E7-46BA-BB6C-CBB16925196A}"/>
                </c:ext>
              </c:extLst>
            </c:dLbl>
            <c:dLbl>
              <c:idx val="4"/>
              <c:layout>
                <c:manualLayout>
                  <c:x val="-5.0925337632079971E-17"/>
                  <c:y val="-0.28196845061666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224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17%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E7-46BA-BB6C-CBB16925196A}"/>
                </c:ext>
              </c:extLst>
            </c:dLbl>
            <c:dLbl>
              <c:idx val="5"/>
              <c:layout>
                <c:manualLayout>
                  <c:x val="6.9444444444444441E-3"/>
                  <c:y val="-0.356170674463158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298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E7-46BA-BB6C-CBB16925196A}"/>
                </c:ext>
              </c:extLst>
            </c:dLbl>
            <c:dLbl>
              <c:idx val="6"/>
              <c:layout>
                <c:manualLayout>
                  <c:x val="1.388888888888787E-3"/>
                  <c:y val="-0.2597077834627198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204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15%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E7-46BA-BB6C-CBB16925196A}"/>
                </c:ext>
              </c:extLst>
            </c:dLbl>
            <c:dLbl>
              <c:idx val="7"/>
              <c:layout>
                <c:manualLayout>
                  <c:x val="5.5555555555555558E-3"/>
                  <c:y val="-0.185505559616228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154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E7-46BA-BB6C-CBB16925196A}"/>
                </c:ext>
              </c:extLst>
            </c:dLbl>
            <c:dLbl>
              <c:idx val="8"/>
              <c:layout>
                <c:manualLayout>
                  <c:x val="-1.0185067526415994E-16"/>
                  <c:y val="-0.140984225308333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4%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E7-46BA-BB6C-CBB16925196A}"/>
                </c:ext>
              </c:extLst>
            </c:dLbl>
            <c:dLbl>
              <c:idx val="9"/>
              <c:layout>
                <c:manualLayout>
                  <c:x val="0"/>
                  <c:y val="-5.936177907719323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E7-46BA-BB6C-CBB16925196A}"/>
                </c:ext>
              </c:extLst>
            </c:dLbl>
            <c:dLbl>
              <c:idx val="10"/>
              <c:layout>
                <c:manualLayout>
                  <c:x val="0"/>
                  <c:y val="-0.2077662267701759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E7-46BA-BB6C-CBB1692519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'Vek vodiča'!$A$5:$A$15</c:f>
              <c:strCache>
                <c:ptCount val="11"/>
                <c:pt idx="0">
                  <c:v>nezadané</c:v>
                </c:pt>
                <c:pt idx="1">
                  <c:v>do 14</c:v>
                </c:pt>
                <c:pt idx="2">
                  <c:v>15 - 17</c:v>
                </c:pt>
                <c:pt idx="3">
                  <c:v>18 - 24</c:v>
                </c:pt>
                <c:pt idx="4">
                  <c:v>25 - 29</c:v>
                </c:pt>
                <c:pt idx="5">
                  <c:v>30 - 39</c:v>
                </c:pt>
                <c:pt idx="6">
                  <c:v>40 - 49</c:v>
                </c:pt>
                <c:pt idx="7">
                  <c:v>50 - 59</c:v>
                </c:pt>
                <c:pt idx="8">
                  <c:v>60 - 64</c:v>
                </c:pt>
                <c:pt idx="9">
                  <c:v>65 - 69</c:v>
                </c:pt>
                <c:pt idx="10">
                  <c:v>70 a viac</c:v>
                </c:pt>
              </c:strCache>
            </c:strRef>
          </c:cat>
          <c:val>
            <c:numRef>
              <c:f>'Vek vodiča'!$H$5:$H$15</c:f>
              <c:numCache>
                <c:formatCode>#,##0</c:formatCode>
                <c:ptCount val="11"/>
                <c:pt idx="0">
                  <c:v>6</c:v>
                </c:pt>
                <c:pt idx="1">
                  <c:v>2</c:v>
                </c:pt>
                <c:pt idx="2">
                  <c:v>32</c:v>
                </c:pt>
                <c:pt idx="3">
                  <c:v>358</c:v>
                </c:pt>
                <c:pt idx="4">
                  <c:v>224</c:v>
                </c:pt>
                <c:pt idx="5">
                  <c:v>298</c:v>
                </c:pt>
                <c:pt idx="6">
                  <c:v>204</c:v>
                </c:pt>
                <c:pt idx="7">
                  <c:v>154</c:v>
                </c:pt>
                <c:pt idx="8">
                  <c:v>49</c:v>
                </c:pt>
                <c:pt idx="9">
                  <c:v>18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0E7-46BA-BB6C-CBB169251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144960"/>
        <c:axId val="29146496"/>
      </c:barChart>
      <c:catAx>
        <c:axId val="2914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46496"/>
        <c:crosses val="autoZero"/>
        <c:auto val="1"/>
        <c:lblAlgn val="ctr"/>
        <c:lblOffset val="100"/>
        <c:noMultiLvlLbl val="0"/>
      </c:catAx>
      <c:valAx>
        <c:axId val="29146496"/>
        <c:scaling>
          <c:orientation val="minMax"/>
          <c:max val="40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9144960"/>
        <c:crosses val="autoZero"/>
        <c:crossBetween val="between"/>
      </c:valAx>
      <c:spPr>
        <a:ln>
          <a:solidFill>
            <a:schemeClr val="tx1">
              <a:lumMod val="50000"/>
              <a:lumOff val="50000"/>
            </a:scheme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/>
              <a:t>Rok 2015</a:t>
            </a:r>
            <a:endParaRPr lang="en-US"/>
          </a:p>
        </c:rich>
      </c:tx>
      <c:layout>
        <c:manualLayout>
          <c:xMode val="edge"/>
          <c:yMode val="edge"/>
          <c:x val="0.89534372265966744"/>
          <c:y val="7.1719586172340574E-2"/>
        </c:manualLayout>
      </c:layout>
      <c:overlay val="0"/>
      <c:spPr>
        <a:solidFill>
          <a:srgbClr val="DBD600"/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6.5705305914581319E-2"/>
          <c:w val="0.94168635170603676"/>
          <c:h val="0.673159419754151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'Vek vodiča'!$J$4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10-474E-B42F-9060F0B7F22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5910-474E-B42F-9060F0B7F22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10-474E-B42F-9060F0B7F22E}"/>
              </c:ext>
            </c:extLst>
          </c:dPt>
          <c:dLbls>
            <c:dLbl>
              <c:idx val="0"/>
              <c:layout>
                <c:manualLayout>
                  <c:x val="0"/>
                  <c:y val="-3.91197742758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10-474E-B42F-9060F0B7F22E}"/>
                </c:ext>
              </c:extLst>
            </c:dLbl>
            <c:dLbl>
              <c:idx val="1"/>
              <c:layout>
                <c:manualLayout>
                  <c:x val="0"/>
                  <c:y val="-5.2159699034429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10-474E-B42F-9060F0B7F22E}"/>
                </c:ext>
              </c:extLst>
            </c:dLbl>
            <c:dLbl>
              <c:idx val="2"/>
              <c:layout>
                <c:manualLayout>
                  <c:x val="1.3888888888888889E-3"/>
                  <c:y val="-5.2159699034429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10-474E-B42F-9060F0B7F22E}"/>
                </c:ext>
              </c:extLst>
            </c:dLbl>
            <c:dLbl>
              <c:idx val="3"/>
              <c:layout>
                <c:manualLayout>
                  <c:x val="-5.5555555555556061E-3"/>
                  <c:y val="-0.247758570413540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352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28%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10-474E-B42F-9060F0B7F22E}"/>
                </c:ext>
              </c:extLst>
            </c:dLbl>
            <c:dLbl>
              <c:idx val="4"/>
              <c:layout>
                <c:manualLayout>
                  <c:x val="-2.7777777777778286E-3"/>
                  <c:y val="-0.136919209965377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174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14%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10-474E-B42F-9060F0B7F22E}"/>
                </c:ext>
              </c:extLst>
            </c:dLbl>
            <c:dLbl>
              <c:idx val="5"/>
              <c:layout>
                <c:manualLayout>
                  <c:x val="2.7777777777777779E-3"/>
                  <c:y val="-0.3194781565858807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271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10-474E-B42F-9060F0B7F22E}"/>
                </c:ext>
              </c:extLst>
            </c:dLbl>
            <c:dLbl>
              <c:idx val="6"/>
              <c:layout>
                <c:manualLayout>
                  <c:x val="-1.0185067526415994E-16"/>
                  <c:y val="-0.20863879613771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17%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10-474E-B42F-9060F0B7F22E}"/>
                </c:ext>
              </c:extLst>
            </c:dLbl>
            <c:dLbl>
              <c:idx val="7"/>
              <c:layout>
                <c:manualLayout>
                  <c:x val="-4.1666666666666666E-3"/>
                  <c:y val="-0.136919209965377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151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10-474E-B42F-9060F0B7F22E}"/>
                </c:ext>
              </c:extLst>
            </c:dLbl>
            <c:dLbl>
              <c:idx val="8"/>
              <c:layout>
                <c:manualLayout>
                  <c:x val="-1.0185067526415994E-16"/>
                  <c:y val="-7.17195861723405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10-474E-B42F-9060F0B7F22E}"/>
                </c:ext>
              </c:extLst>
            </c:dLbl>
            <c:dLbl>
              <c:idx val="9"/>
              <c:layout>
                <c:manualLayout>
                  <c:x val="5.5555555555555558E-3"/>
                  <c:y val="-6.51996237930368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10-474E-B42F-9060F0B7F22E}"/>
                </c:ext>
              </c:extLst>
            </c:dLbl>
            <c:dLbl>
              <c:idx val="10"/>
              <c:layout>
                <c:manualLayout>
                  <c:x val="-1.3888888888888889E-3"/>
                  <c:y val="-0.215158758517021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10-474E-B42F-9060F0B7F2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'Vek vodiča'!$A$5:$A$15</c:f>
              <c:strCache>
                <c:ptCount val="11"/>
                <c:pt idx="0">
                  <c:v>nezadané</c:v>
                </c:pt>
                <c:pt idx="1">
                  <c:v>do 14</c:v>
                </c:pt>
                <c:pt idx="2">
                  <c:v>15 - 17</c:v>
                </c:pt>
                <c:pt idx="3">
                  <c:v>18 - 24</c:v>
                </c:pt>
                <c:pt idx="4">
                  <c:v>25 - 29</c:v>
                </c:pt>
                <c:pt idx="5">
                  <c:v>30 - 39</c:v>
                </c:pt>
                <c:pt idx="6">
                  <c:v>40 - 49</c:v>
                </c:pt>
                <c:pt idx="7">
                  <c:v>50 - 59</c:v>
                </c:pt>
                <c:pt idx="8">
                  <c:v>60 - 64</c:v>
                </c:pt>
                <c:pt idx="9">
                  <c:v>65 - 69</c:v>
                </c:pt>
                <c:pt idx="10">
                  <c:v>70 a viac</c:v>
                </c:pt>
              </c:strCache>
            </c:strRef>
          </c:cat>
          <c:val>
            <c:numRef>
              <c:f>'Vek vodiča'!$J$5:$J$15</c:f>
              <c:numCache>
                <c:formatCode>#,##0</c:formatCode>
                <c:ptCount val="11"/>
                <c:pt idx="0">
                  <c:v>6</c:v>
                </c:pt>
                <c:pt idx="1">
                  <c:v>2</c:v>
                </c:pt>
                <c:pt idx="2">
                  <c:v>24</c:v>
                </c:pt>
                <c:pt idx="3">
                  <c:v>352</c:v>
                </c:pt>
                <c:pt idx="4">
                  <c:v>174</c:v>
                </c:pt>
                <c:pt idx="5">
                  <c:v>271</c:v>
                </c:pt>
                <c:pt idx="6">
                  <c:v>213</c:v>
                </c:pt>
                <c:pt idx="7">
                  <c:v>151</c:v>
                </c:pt>
                <c:pt idx="8">
                  <c:v>42</c:v>
                </c:pt>
                <c:pt idx="9">
                  <c:v>21</c:v>
                </c:pt>
                <c:pt idx="1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910-474E-B42F-9060F0B7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843392"/>
        <c:axId val="70853376"/>
      </c:barChart>
      <c:catAx>
        <c:axId val="708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853376"/>
        <c:crosses val="autoZero"/>
        <c:auto val="1"/>
        <c:lblAlgn val="ctr"/>
        <c:lblOffset val="100"/>
        <c:noMultiLvlLbl val="0"/>
      </c:catAx>
      <c:valAx>
        <c:axId val="70853376"/>
        <c:scaling>
          <c:orientation val="minMax"/>
          <c:max val="550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843392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/>
              <a:t>Rok 2016</a:t>
            </a:r>
            <a:endParaRPr lang="en-US"/>
          </a:p>
        </c:rich>
      </c:tx>
      <c:layout>
        <c:manualLayout>
          <c:xMode val="edge"/>
          <c:yMode val="edge"/>
          <c:x val="0.89534372265966744"/>
          <c:y val="0.1760389842411996"/>
        </c:manualLayout>
      </c:layout>
      <c:overlay val="0"/>
      <c:spPr>
        <a:solidFill>
          <a:srgbClr val="DBD600"/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8.4324472585070934E-2"/>
          <c:w val="0.94168635170603676"/>
          <c:h val="0.752339790735273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'Vek vodiča'!$L$4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F4-4B59-9BFA-212553E91CF2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3AF4-4B59-9BFA-212553E91CF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AF4-4B59-9BFA-212553E91CF2}"/>
              </c:ext>
            </c:extLst>
          </c:dPt>
          <c:dLbls>
            <c:dLbl>
              <c:idx val="0"/>
              <c:layout>
                <c:manualLayout>
                  <c:x val="0"/>
                  <c:y val="-6.3325994240270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F4-4B59-9BFA-212553E91CF2}"/>
                </c:ext>
              </c:extLst>
            </c:dLbl>
            <c:dLbl>
              <c:idx val="1"/>
              <c:layout>
                <c:manualLayout>
                  <c:x val="0"/>
                  <c:y val="-7.0362215822523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F4-4B59-9BFA-212553E91CF2}"/>
                </c:ext>
              </c:extLst>
            </c:dLbl>
            <c:dLbl>
              <c:idx val="2"/>
              <c:layout>
                <c:manualLayout>
                  <c:x val="0"/>
                  <c:y val="-7.03622158225232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F4-4B59-9BFA-212553E91CF2}"/>
                </c:ext>
              </c:extLst>
            </c:dLbl>
            <c:dLbl>
              <c:idx val="3"/>
              <c:layout>
                <c:manualLayout>
                  <c:x val="0"/>
                  <c:y val="-0.3377386359481114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309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24%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F4-4B59-9BFA-212553E91CF2}"/>
                </c:ext>
              </c:extLst>
            </c:dLbl>
            <c:dLbl>
              <c:idx val="4"/>
              <c:layout>
                <c:manualLayout>
                  <c:x val="1.388888888888838E-3"/>
                  <c:y val="-0.260340198543335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184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14%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F4-4B59-9BFA-212553E91CF2}"/>
                </c:ext>
              </c:extLst>
            </c:dLbl>
            <c:dLbl>
              <c:idx val="5"/>
              <c:layout>
                <c:manualLayout>
                  <c:x val="2.7777777777777779E-3"/>
                  <c:y val="-0.3940284086061300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303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24%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F4-4B59-9BFA-212553E91CF2}"/>
                </c:ext>
              </c:extLst>
            </c:dLbl>
            <c:dLbl>
              <c:idx val="6"/>
              <c:layout>
                <c:manualLayout>
                  <c:x val="1.3888888888888889E-3"/>
                  <c:y val="-0.2744126417078405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225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18%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F4-4B59-9BFA-212553E91CF2}"/>
                </c:ext>
              </c:extLst>
            </c:dLbl>
            <c:dLbl>
              <c:idx val="7"/>
              <c:layout>
                <c:manualLayout>
                  <c:x val="-4.1666666666666666E-3"/>
                  <c:y val="-0.1336882100627942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162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13%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F4-4B59-9BFA-212553E91CF2}"/>
                </c:ext>
              </c:extLst>
            </c:dLbl>
            <c:dLbl>
              <c:idx val="8"/>
              <c:layout>
                <c:manualLayout>
                  <c:x val="-4.166611986001852E-3"/>
                  <c:y val="-7.036221582252322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368000874890629E-2"/>
                      <c:h val="0.192898291694045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3AF4-4B59-9BFA-212553E91CF2}"/>
                </c:ext>
              </c:extLst>
            </c:dLbl>
            <c:dLbl>
              <c:idx val="9"/>
              <c:layout>
                <c:manualLayout>
                  <c:x val="5.5555555555555558E-3"/>
                  <c:y val="-0.21108664746756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F4-4B59-9BFA-212553E91CF2}"/>
                </c:ext>
              </c:extLst>
            </c:dLbl>
            <c:dLbl>
              <c:idx val="10"/>
              <c:layout>
                <c:manualLayout>
                  <c:x val="-2.7777777777777779E-3"/>
                  <c:y val="-4.9253551075766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AF4-4B59-9BFA-212553E91C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'Vek vodiča'!$A$5:$A$15</c:f>
              <c:strCache>
                <c:ptCount val="11"/>
                <c:pt idx="0">
                  <c:v>nezadané</c:v>
                </c:pt>
                <c:pt idx="1">
                  <c:v>do 14</c:v>
                </c:pt>
                <c:pt idx="2">
                  <c:v>15 - 17</c:v>
                </c:pt>
                <c:pt idx="3">
                  <c:v>18 - 24</c:v>
                </c:pt>
                <c:pt idx="4">
                  <c:v>25 - 29</c:v>
                </c:pt>
                <c:pt idx="5">
                  <c:v>30 - 39</c:v>
                </c:pt>
                <c:pt idx="6">
                  <c:v>40 - 49</c:v>
                </c:pt>
                <c:pt idx="7">
                  <c:v>50 - 59</c:v>
                </c:pt>
                <c:pt idx="8">
                  <c:v>60 - 64</c:v>
                </c:pt>
                <c:pt idx="9">
                  <c:v>65 - 69</c:v>
                </c:pt>
                <c:pt idx="10">
                  <c:v>70 a viac</c:v>
                </c:pt>
              </c:strCache>
            </c:strRef>
          </c:cat>
          <c:val>
            <c:numRef>
              <c:f>'Vek vodiča'!$L$5:$L$15</c:f>
              <c:numCache>
                <c:formatCode>#,##0</c:formatCode>
                <c:ptCount val="11"/>
                <c:pt idx="0">
                  <c:v>6</c:v>
                </c:pt>
                <c:pt idx="1">
                  <c:v>1</c:v>
                </c:pt>
                <c:pt idx="2">
                  <c:v>20</c:v>
                </c:pt>
                <c:pt idx="3">
                  <c:v>309</c:v>
                </c:pt>
                <c:pt idx="4">
                  <c:v>184</c:v>
                </c:pt>
                <c:pt idx="5">
                  <c:v>303</c:v>
                </c:pt>
                <c:pt idx="6">
                  <c:v>225</c:v>
                </c:pt>
                <c:pt idx="7">
                  <c:v>162</c:v>
                </c:pt>
                <c:pt idx="8">
                  <c:v>38</c:v>
                </c:pt>
                <c:pt idx="9">
                  <c:v>18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AF4-4B59-9BFA-212553E91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911872"/>
        <c:axId val="70913408"/>
      </c:barChart>
      <c:catAx>
        <c:axId val="7091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913408"/>
        <c:crosses val="autoZero"/>
        <c:auto val="1"/>
        <c:lblAlgn val="ctr"/>
        <c:lblOffset val="100"/>
        <c:noMultiLvlLbl val="0"/>
      </c:catAx>
      <c:valAx>
        <c:axId val="70913408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911872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sk-SK"/>
              <a:t>8 mesiacov 2017</a:t>
            </a:r>
            <a:endParaRPr lang="en-US"/>
          </a:p>
        </c:rich>
      </c:tx>
      <c:layout>
        <c:manualLayout>
          <c:xMode val="edge"/>
          <c:yMode val="edge"/>
          <c:x val="0.81977077865266856"/>
          <c:y val="0.18907890899980698"/>
        </c:manualLayout>
      </c:layout>
      <c:overlay val="0"/>
      <c:spPr>
        <a:solidFill>
          <a:srgbClr val="DBD600"/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0.2156644406385661"/>
          <c:w val="0.94168635170603676"/>
          <c:h val="0.620999720719721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'Vek vodiča'!$N$4</c:f>
              <c:strCache>
                <c:ptCount val="1"/>
                <c:pt idx="0">
                  <c:v>8/2017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85B-4E8B-8CA3-F85D5CC48CCE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2-885B-4E8B-8CA3-F85D5CC48CC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85B-4E8B-8CA3-F85D5CC48CCE}"/>
              </c:ext>
            </c:extLst>
          </c:dPt>
          <c:dLbls>
            <c:dLbl>
              <c:idx val="2"/>
              <c:layout>
                <c:manualLayout>
                  <c:x val="0"/>
                  <c:y val="-7.171958617234057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5B-4E8B-8CA3-F85D5CC48CCE}"/>
                </c:ext>
              </c:extLst>
            </c:dLbl>
            <c:dLbl>
              <c:idx val="3"/>
              <c:layout>
                <c:manualLayout>
                  <c:x val="2.7777777777777779E-3"/>
                  <c:y val="-0.299918269447969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196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24%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5B-4E8B-8CA3-F85D5CC48CCE}"/>
                </c:ext>
              </c:extLst>
            </c:dLbl>
            <c:dLbl>
              <c:idx val="4"/>
              <c:layout>
                <c:manualLayout>
                  <c:x val="-5.0925337632079971E-17"/>
                  <c:y val="-0.182558946620503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123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15%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5B-4E8B-8CA3-F85D5CC48CCE}"/>
                </c:ext>
              </c:extLst>
            </c:dLbl>
            <c:dLbl>
              <c:idx val="5"/>
              <c:layout>
                <c:manualLayout>
                  <c:x val="4.1666666666666666E-3"/>
                  <c:y val="-0.312958194206577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175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5B-4E8B-8CA3-F85D5CC48CCE}"/>
                </c:ext>
              </c:extLst>
            </c:dLbl>
            <c:dLbl>
              <c:idx val="6"/>
              <c:layout>
                <c:manualLayout>
                  <c:x val="5.5555555555555558E-3"/>
                  <c:y val="-0.189078908999806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156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19%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5B-4E8B-8CA3-F85D5CC48CCE}"/>
                </c:ext>
              </c:extLst>
            </c:dLbl>
            <c:dLbl>
              <c:idx val="7"/>
              <c:layout>
                <c:manualLayout>
                  <c:x val="5.5555555555554534E-3"/>
                  <c:y val="-0.1434396857275457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101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5B-4E8B-8CA3-F85D5CC48CCE}"/>
                </c:ext>
              </c:extLst>
            </c:dLbl>
            <c:dLbl>
              <c:idx val="8"/>
              <c:layout>
                <c:manualLayout>
                  <c:x val="-1.0185067526415994E-16"/>
                  <c:y val="-7.82395485516442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45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5%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5B-4E8B-8CA3-F85D5CC48CCE}"/>
                </c:ext>
              </c:extLst>
            </c:dLbl>
            <c:dLbl>
              <c:idx val="9"/>
              <c:layout>
                <c:manualLayout>
                  <c:x val="5.5555555555555558E-3"/>
                  <c:y val="-0.1955988713791107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5B-4E8B-8CA3-F85D5CC48CCE}"/>
                </c:ext>
              </c:extLst>
            </c:dLbl>
            <c:dLbl>
              <c:idx val="10"/>
              <c:layout>
                <c:manualLayout>
                  <c:x val="0"/>
                  <c:y val="-5.86796614137333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 </a:t>
                    </a:r>
                    <a:r>
                      <a:rPr lang="en-US" sz="2000" b="0" i="0" u="none" strike="noStrike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u="none" strike="noStrike" baseline="0" dirty="0">
                        <a:effectLst/>
                      </a:rPr>
                      <a:t> 1%</a:t>
                    </a:r>
                    <a:endParaRPr lang="en-US" sz="20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5B-4E8B-8CA3-F85D5CC48C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'Vek vodiča'!$A$5:$A$15</c:f>
              <c:strCache>
                <c:ptCount val="11"/>
                <c:pt idx="0">
                  <c:v>nezadané</c:v>
                </c:pt>
                <c:pt idx="1">
                  <c:v>do 14</c:v>
                </c:pt>
                <c:pt idx="2">
                  <c:v>15 - 17</c:v>
                </c:pt>
                <c:pt idx="3">
                  <c:v>18 - 24</c:v>
                </c:pt>
                <c:pt idx="4">
                  <c:v>25 - 29</c:v>
                </c:pt>
                <c:pt idx="5">
                  <c:v>30 - 39</c:v>
                </c:pt>
                <c:pt idx="6">
                  <c:v>40 - 49</c:v>
                </c:pt>
                <c:pt idx="7">
                  <c:v>50 - 59</c:v>
                </c:pt>
                <c:pt idx="8">
                  <c:v>60 - 64</c:v>
                </c:pt>
                <c:pt idx="9">
                  <c:v>65 - 69</c:v>
                </c:pt>
                <c:pt idx="10">
                  <c:v>70 a viac</c:v>
                </c:pt>
              </c:strCache>
            </c:strRef>
          </c:cat>
          <c:val>
            <c:numRef>
              <c:f>'Vek vodiča'!$N$5:$N$15</c:f>
              <c:numCache>
                <c:formatCode>#,##0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9</c:v>
                </c:pt>
                <c:pt idx="3">
                  <c:v>196</c:v>
                </c:pt>
                <c:pt idx="4">
                  <c:v>123</c:v>
                </c:pt>
                <c:pt idx="5">
                  <c:v>175</c:v>
                </c:pt>
                <c:pt idx="6">
                  <c:v>156</c:v>
                </c:pt>
                <c:pt idx="7">
                  <c:v>101</c:v>
                </c:pt>
                <c:pt idx="8">
                  <c:v>45</c:v>
                </c:pt>
                <c:pt idx="9">
                  <c:v>16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85B-4E8B-8CA3-F85D5CC48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0962176"/>
        <c:axId val="73151232"/>
      </c:barChart>
      <c:catAx>
        <c:axId val="70962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151232"/>
        <c:crosses val="autoZero"/>
        <c:auto val="1"/>
        <c:lblAlgn val="ctr"/>
        <c:lblOffset val="100"/>
        <c:noMultiLvlLbl val="0"/>
      </c:catAx>
      <c:valAx>
        <c:axId val="73151232"/>
        <c:scaling>
          <c:orientation val="minMax"/>
          <c:min val="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70962176"/>
        <c:crosses val="autoZero"/>
        <c:crossBetween val="between"/>
      </c:valAx>
      <c:spPr>
        <a:ln>
          <a:solidFill>
            <a:sysClr val="windowText" lastClr="000000">
              <a:lumMod val="50000"/>
              <a:lumOff val="50000"/>
            </a:sysClr>
          </a:solidFill>
        </a:ln>
      </c:spPr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b="0"/>
            </a:pPr>
            <a:r>
              <a:rPr lang="sk-SK" b="0"/>
              <a:t>7 mesiacov 2017 </a:t>
            </a:r>
            <a:endParaRPr lang="en-US" b="0"/>
          </a:p>
        </c:rich>
      </c:tx>
      <c:layout>
        <c:manualLayout>
          <c:xMode val="edge"/>
          <c:yMode val="edge"/>
          <c:x val="0.28759629221016758"/>
          <c:y val="2.03821574272902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189597772919703"/>
          <c:y val="0.1616069699488894"/>
          <c:w val="0.58803890404206527"/>
          <c:h val="0.64840430710829089"/>
        </c:manualLayout>
      </c:layout>
      <c:pieChart>
        <c:varyColors val="1"/>
        <c:ser>
          <c:idx val="0"/>
          <c:order val="0"/>
          <c:tx>
            <c:strRef>
              <c:f>'Obec, mimo'!$O$4</c:f>
              <c:strCache>
                <c:ptCount val="1"/>
                <c:pt idx="0">
                  <c:v>8/2017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explosion val="2"/>
          <c:dPt>
            <c:idx val="1"/>
            <c:bubble3D val="0"/>
            <c:spPr>
              <a:solidFill>
                <a:srgbClr val="92D050"/>
              </a:solidFill>
              <a:scene3d>
                <a:camera prst="orthographicFront"/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c:spPr>
            <c:extLst>
              <c:ext xmlns:c16="http://schemas.microsoft.com/office/drawing/2014/chart" uri="{C3380CC4-5D6E-409C-BE32-E72D297353CC}">
                <c16:uniqueId val="{00000001-81CC-42DD-AC37-CFFDC79680D5}"/>
              </c:ext>
            </c:extLst>
          </c:dPt>
          <c:dLbls>
            <c:dLbl>
              <c:idx val="0"/>
              <c:layout>
                <c:manualLayout>
                  <c:x val="-0.15844198500466244"/>
                  <c:y val="-0.1652348334815184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1CC-42DD-AC37-CFFDC79680D5}"/>
                </c:ext>
              </c:extLst>
            </c:dLbl>
            <c:dLbl>
              <c:idx val="1"/>
              <c:layout>
                <c:manualLayout>
                  <c:x val="0.15539008351551109"/>
                  <c:y val="0.1483938752954342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1CC-42DD-AC37-CFFDC79680D5}"/>
                </c:ext>
              </c:extLst>
            </c:dLbl>
            <c:dLbl>
              <c:idx val="2"/>
              <c:layout>
                <c:manualLayout>
                  <c:x val="8.3898924399156014E-2"/>
                  <c:y val="-0.1853695697064434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CC-42DD-AC37-CFFDC79680D5}"/>
                </c:ext>
              </c:extLst>
            </c:dLbl>
            <c:dLbl>
              <c:idx val="3"/>
              <c:layout>
                <c:manualLayout>
                  <c:x val="-4.4343403153037274E-2"/>
                  <c:y val="-1.27744235487208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CC-42DD-AC37-CFFDC79680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sk-S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'Obec, mimo'!$A$5:$A$6</c:f>
              <c:strCache>
                <c:ptCount val="2"/>
                <c:pt idx="0">
                  <c:v>v obci</c:v>
                </c:pt>
                <c:pt idx="1">
                  <c:v>mimo obce</c:v>
                </c:pt>
              </c:strCache>
            </c:strRef>
          </c:cat>
          <c:val>
            <c:numRef>
              <c:f>'Obec, mimo'!$O$5:$O$6</c:f>
              <c:numCache>
                <c:formatCode>0</c:formatCode>
                <c:ptCount val="2"/>
                <c:pt idx="0">
                  <c:v>74.879807692307679</c:v>
                </c:pt>
                <c:pt idx="1">
                  <c:v>25.120192307692307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CC-42DD-AC37-CFFDC7968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866529395291772E-2"/>
          <c:y val="2.7480777371440512E-2"/>
          <c:w val="0.52117769352092014"/>
          <c:h val="0.8509021362980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'Obec, mimo'!$A$5</c:f>
              <c:strCache>
                <c:ptCount val="1"/>
                <c:pt idx="0">
                  <c:v>v obci</c:v>
                </c:pt>
              </c:strCache>
            </c:strRef>
          </c:tx>
          <c:spPr>
            <a:solidFill>
              <a:schemeClr val="accent5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('Obec, mimo'!$E$4;'Obec, mimo'!$G$4;'Obec, mimo'!$I$4;'Obec, mimo'!$K$4;'Obec, mimo'!$M$4)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('Obec, mimo'!$E$5;'Obec, mimo'!$G$5;'Obec, mimo'!$I$5;'Obec, mimo'!$K$5;'Obec, mimo'!$M$5)</c:f>
              <c:numCache>
                <c:formatCode>0</c:formatCode>
                <c:ptCount val="5"/>
                <c:pt idx="0">
                  <c:v>75.051688490696066</c:v>
                </c:pt>
                <c:pt idx="1">
                  <c:v>74.426685198054201</c:v>
                </c:pt>
                <c:pt idx="2">
                  <c:v>78.03979366249078</c:v>
                </c:pt>
                <c:pt idx="3">
                  <c:v>74.921383647798748</c:v>
                </c:pt>
                <c:pt idx="4">
                  <c:v>77.439500390320063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EC-4DC6-A053-B01E0A75F969}"/>
            </c:ext>
          </c:extLst>
        </c:ser>
        <c:ser>
          <c:idx val="1"/>
          <c:order val="1"/>
          <c:tx>
            <c:strRef>
              <c:f>'Obec, mimo'!$A$6</c:f>
              <c:strCache>
                <c:ptCount val="1"/>
                <c:pt idx="0">
                  <c:v>mimo obce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contrasting" dir="t">
                <a:rot lat="0" lon="0" rev="7800000"/>
              </a:lightRig>
            </a:scene3d>
            <a:sp3d>
              <a:bevelT w="139700" h="1397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('Obec, mimo'!$E$4;'Obec, mimo'!$G$4;'Obec, mimo'!$I$4;'Obec, mimo'!$K$4;'Obec, mimo'!$M$4)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('Obec, mimo'!$E$6;'Obec, mimo'!$G$6;'Obec, mimo'!$I$6;'Obec, mimo'!$K$6;'Obec, mimo'!$M$6)</c:f>
              <c:numCache>
                <c:formatCode>0</c:formatCode>
                <c:ptCount val="5"/>
                <c:pt idx="0">
                  <c:v>24.948311509303927</c:v>
                </c:pt>
                <c:pt idx="1">
                  <c:v>25.573314801945795</c:v>
                </c:pt>
                <c:pt idx="2">
                  <c:v>21.960206337509209</c:v>
                </c:pt>
                <c:pt idx="3">
                  <c:v>25.078616352201262</c:v>
                </c:pt>
                <c:pt idx="4">
                  <c:v>22.560499609679937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EC-4DC6-A053-B01E0A75F9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9170304"/>
        <c:axId val="29172096"/>
      </c:barChart>
      <c:catAx>
        <c:axId val="29170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72096"/>
        <c:crosses val="autoZero"/>
        <c:auto val="1"/>
        <c:lblAlgn val="ctr"/>
        <c:lblOffset val="100"/>
        <c:noMultiLvlLbl val="0"/>
      </c:catAx>
      <c:valAx>
        <c:axId val="29172096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2400"/>
                </a:pPr>
                <a:r>
                  <a:rPr lang="sk-SK" sz="2400" dirty="0"/>
                  <a:t>%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9170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8279217092210545"/>
          <c:y val="0.92594503298815889"/>
          <c:w val="0.21805786140610894"/>
          <c:h val="5.6728680091648068E-2"/>
        </c:manualLayout>
      </c:layout>
      <c:overlay val="0"/>
      <c:txPr>
        <a:bodyPr/>
        <a:lstStyle/>
        <a:p>
          <a:pPr>
            <a:defRPr sz="1400"/>
          </a:pPr>
          <a:endParaRPr lang="sk-S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3</a:t>
            </a:r>
            <a:endParaRPr lang="en-US" sz="1800"/>
          </a:p>
        </c:rich>
      </c:tx>
      <c:layout>
        <c:manualLayout>
          <c:xMode val="edge"/>
          <c:yMode val="edge"/>
          <c:x val="0.89534372265966744"/>
          <c:y val="0.22639492439253123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0.14650315626091176"/>
          <c:w val="0.94168635170603676"/>
          <c:h val="0.77632689383864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Príčiny!$F$4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216-450C-A7DD-D3A7F71B697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216-450C-A7DD-D3A7F71B697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710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49%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16-450C-A7DD-D3A7F71B697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373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16-450C-A7DD-D3A7F71B697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83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16-450C-A7DD-D3A7F71B697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16-450C-A7DD-D3A7F71B697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87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16-450C-A7DD-D3A7F71B697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43</a:t>
                    </a:r>
                    <a:r>
                      <a:rPr lang="en-US" sz="2000" baseline="0" dirty="0"/>
                      <a:t>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16-450C-A7DD-D3A7F71B697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105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7%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16-450C-A7DD-D3A7F71B69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Príčiny!$A$5:$A$11</c:f>
              <c:strCache>
                <c:ptCount val="7"/>
                <c:pt idx="0">
                  <c:v>Nevenovanie sa vedeniu vozidla</c:v>
                </c:pt>
                <c:pt idx="1">
                  <c:v>Neprimeraná rýchlosť jazdy</c:v>
                </c:pt>
                <c:pt idx="2">
                  <c:v>Nesprávne otáčanie a cúvanie </c:v>
                </c:pt>
                <c:pt idx="3">
                  <c:v>Nedodržanie vzdialenosti medzi vozidlami</c:v>
                </c:pt>
                <c:pt idx="4">
                  <c:v>Nesprávny spôsob jazdy</c:v>
                </c:pt>
                <c:pt idx="5">
                  <c:v>Nesprávna jazda cez križovatku</c:v>
                </c:pt>
                <c:pt idx="6">
                  <c:v>Ostatné</c:v>
                </c:pt>
              </c:strCache>
            </c:strRef>
          </c:cat>
          <c:val>
            <c:numRef>
              <c:f>Príčiny!$F$5:$F$11</c:f>
              <c:numCache>
                <c:formatCode>#,##0</c:formatCode>
                <c:ptCount val="7"/>
                <c:pt idx="0">
                  <c:v>710</c:v>
                </c:pt>
                <c:pt idx="1">
                  <c:v>373</c:v>
                </c:pt>
                <c:pt idx="2">
                  <c:v>83</c:v>
                </c:pt>
                <c:pt idx="3">
                  <c:v>38</c:v>
                </c:pt>
                <c:pt idx="4">
                  <c:v>87</c:v>
                </c:pt>
                <c:pt idx="5">
                  <c:v>43</c:v>
                </c:pt>
                <c:pt idx="6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16-450C-A7DD-D3A7F71B6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298048"/>
        <c:axId val="29308032"/>
      </c:barChart>
      <c:catAx>
        <c:axId val="2929804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9308032"/>
        <c:crosses val="autoZero"/>
        <c:auto val="1"/>
        <c:lblAlgn val="ctr"/>
        <c:lblOffset val="100"/>
        <c:noMultiLvlLbl val="0"/>
      </c:catAx>
      <c:valAx>
        <c:axId val="29308032"/>
        <c:scaling>
          <c:orientation val="minMax"/>
          <c:max val="800"/>
        </c:scaling>
        <c:delete val="0"/>
        <c:axPos val="l"/>
        <c:numFmt formatCode="#,##0" sourceLinked="1"/>
        <c:majorTickMark val="out"/>
        <c:minorTickMark val="none"/>
        <c:tickLblPos val="nextTo"/>
        <c:crossAx val="2929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sk-SK" sz="1800" dirty="0"/>
              <a:t> Rok </a:t>
            </a:r>
            <a:r>
              <a:rPr lang="en-US" sz="1800" dirty="0"/>
              <a:t>201</a:t>
            </a:r>
            <a:r>
              <a:rPr lang="sk-SK" sz="1800" dirty="0"/>
              <a:t>2</a:t>
            </a:r>
            <a:endParaRPr lang="en-US" sz="1800" dirty="0"/>
          </a:p>
        </c:rich>
      </c:tx>
      <c:layout>
        <c:manualLayout>
          <c:xMode val="edge"/>
          <c:yMode val="edge"/>
          <c:x val="0.88973961067366569"/>
          <c:y val="0.20530478465225491"/>
        </c:manualLayout>
      </c:layout>
      <c:overlay val="0"/>
      <c:spPr>
        <a:solidFill>
          <a:schemeClr val="accent4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2105314960629928E-2"/>
          <c:y val="0.11773611939416656"/>
          <c:w val="0.94261690726159231"/>
          <c:h val="0.831850999782742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Príčiny!$D$4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B544-4FC9-A9E5-DB8971778818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B544-4FC9-A9E5-DB8971778818}"/>
              </c:ext>
            </c:extLst>
          </c:dPt>
          <c:dLbls>
            <c:dLbl>
              <c:idx val="0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778 </a:t>
                    </a:r>
                    <a:r>
                      <a:rPr lang="en-US" sz="1200" dirty="0">
                        <a:sym typeface="Wingdings 3"/>
                      </a:rPr>
                      <a:t> 54%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4-4FC9-A9E5-DB8971778818}"/>
                </c:ext>
              </c:extLst>
            </c:dLbl>
            <c:dLbl>
              <c:idx val="1"/>
              <c:layout>
                <c:manualLayout>
                  <c:x val="2.5462668816039986E-17"/>
                  <c:y val="0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336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23%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44-4FC9-A9E5-DB897177881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53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44-4FC9-A9E5-DB89717788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44-4FC9-A9E5-DB897177881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70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44-4FC9-A9E5-DB897177881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44-4FC9-A9E5-DB897177881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139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10%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44-4FC9-A9E5-DB89717788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Príčiny!$A$5:$A$11</c:f>
              <c:strCache>
                <c:ptCount val="7"/>
                <c:pt idx="0">
                  <c:v>Nevenovanie sa vedeniu vozidla</c:v>
                </c:pt>
                <c:pt idx="1">
                  <c:v>Neprimeraná rýchlosť jazdy</c:v>
                </c:pt>
                <c:pt idx="2">
                  <c:v>Nesprávne otáčanie a cúvanie </c:v>
                </c:pt>
                <c:pt idx="3">
                  <c:v>Nedodržanie vzdialenosti medzi vozidlami</c:v>
                </c:pt>
                <c:pt idx="4">
                  <c:v>Nesprávny spôsob jazdy</c:v>
                </c:pt>
                <c:pt idx="5">
                  <c:v>Nesprávna jazda cez križovatku</c:v>
                </c:pt>
                <c:pt idx="6">
                  <c:v>Ostatné</c:v>
                </c:pt>
              </c:strCache>
            </c:strRef>
          </c:cat>
          <c:val>
            <c:numRef>
              <c:f>Príčiny!$D$5:$D$11</c:f>
              <c:numCache>
                <c:formatCode>#,##0</c:formatCode>
                <c:ptCount val="7"/>
                <c:pt idx="0">
                  <c:v>778</c:v>
                </c:pt>
                <c:pt idx="1">
                  <c:v>336</c:v>
                </c:pt>
                <c:pt idx="2">
                  <c:v>53</c:v>
                </c:pt>
                <c:pt idx="3">
                  <c:v>39</c:v>
                </c:pt>
                <c:pt idx="4">
                  <c:v>70</c:v>
                </c:pt>
                <c:pt idx="5">
                  <c:v>36</c:v>
                </c:pt>
                <c:pt idx="6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544-4FC9-A9E5-DB89717788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9368704"/>
        <c:axId val="29370240"/>
      </c:barChart>
      <c:catAx>
        <c:axId val="29368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9370240"/>
        <c:crosses val="autoZero"/>
        <c:auto val="1"/>
        <c:lblAlgn val="ctr"/>
        <c:lblOffset val="100"/>
        <c:noMultiLvlLbl val="0"/>
      </c:catAx>
      <c:valAx>
        <c:axId val="29370240"/>
        <c:scaling>
          <c:orientation val="minMax"/>
          <c:max val="800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crossAx val="29368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4</a:t>
            </a:r>
            <a:endParaRPr lang="en-US" sz="1800"/>
          </a:p>
        </c:rich>
      </c:tx>
      <c:layout>
        <c:manualLayout>
          <c:xMode val="edge"/>
          <c:yMode val="edge"/>
          <c:x val="0.89534372265966744"/>
          <c:y val="0.21763659314677364"/>
        </c:manualLayout>
      </c:layout>
      <c:overlay val="0"/>
      <c:spPr>
        <a:solidFill>
          <a:schemeClr val="accent4">
            <a:lumMod val="60000"/>
            <a:lumOff val="4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4.303587051618548E-2"/>
          <c:y val="3.7297497859660113E-2"/>
          <c:w val="0.94168635170603676"/>
          <c:h val="0.622048460471206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Príčiny!$H$4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1A1-4282-AD1A-35FA8A2B62B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1A1-4282-AD1A-35FA8A2B62B4}"/>
              </c:ext>
            </c:extLst>
          </c:dPt>
          <c:dLbls>
            <c:dLbl>
              <c:idx val="0"/>
              <c:layout>
                <c:manualLayout>
                  <c:x val="1.3888888888888824E-3"/>
                  <c:y val="0"/>
                </c:manualLayout>
              </c:layout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699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52%</a:t>
                    </a:r>
                    <a:endParaRPr lang="en-US" sz="2000" dirty="0">
                      <a:effectLst/>
                    </a:endParaRPr>
                  </a:p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52088801399825"/>
                      <c:h val="0.316775596612223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1A1-4282-AD1A-35FA8A2B62B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338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A1-4282-AD1A-35FA8A2B62B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78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A1-4282-AD1A-35FA8A2B62B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A1-4282-AD1A-35FA8A2B62B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60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A1-4282-AD1A-35FA8A2B62B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44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A1-4282-AD1A-35FA8A2B62B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99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7%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A1-4282-AD1A-35FA8A2B6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Príčiny!$A$5:$A$11</c:f>
              <c:strCache>
                <c:ptCount val="7"/>
                <c:pt idx="0">
                  <c:v>Nevenovanie sa vedeniu vozidla</c:v>
                </c:pt>
                <c:pt idx="1">
                  <c:v>Neprimeraná rýchlosť jazdy</c:v>
                </c:pt>
                <c:pt idx="2">
                  <c:v>Nesprávne otáčanie a cúvanie </c:v>
                </c:pt>
                <c:pt idx="3">
                  <c:v>Nedodržanie vzdialenosti medzi vozidlami</c:v>
                </c:pt>
                <c:pt idx="4">
                  <c:v>Nesprávny spôsob jazdy</c:v>
                </c:pt>
                <c:pt idx="5">
                  <c:v>Nesprávna jazda cez križovatku</c:v>
                </c:pt>
                <c:pt idx="6">
                  <c:v>Ostatné</c:v>
                </c:pt>
              </c:strCache>
            </c:strRef>
          </c:cat>
          <c:val>
            <c:numRef>
              <c:f>Príčiny!$H$5:$H$11</c:f>
              <c:numCache>
                <c:formatCode>#,##0</c:formatCode>
                <c:ptCount val="7"/>
                <c:pt idx="0">
                  <c:v>699</c:v>
                </c:pt>
                <c:pt idx="1">
                  <c:v>338</c:v>
                </c:pt>
                <c:pt idx="2">
                  <c:v>78</c:v>
                </c:pt>
                <c:pt idx="3">
                  <c:v>39</c:v>
                </c:pt>
                <c:pt idx="4">
                  <c:v>60</c:v>
                </c:pt>
                <c:pt idx="5">
                  <c:v>44</c:v>
                </c:pt>
                <c:pt idx="6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1A1-4282-AD1A-35FA8A2B6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9820416"/>
        <c:axId val="29821952"/>
      </c:barChart>
      <c:catAx>
        <c:axId val="2982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k-SK"/>
          </a:p>
        </c:txPr>
        <c:crossAx val="29821952"/>
        <c:crosses val="autoZero"/>
        <c:auto val="1"/>
        <c:lblAlgn val="ctr"/>
        <c:lblOffset val="100"/>
        <c:noMultiLvlLbl val="0"/>
      </c:catAx>
      <c:valAx>
        <c:axId val="29821952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2982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sk-SK" sz="1800"/>
              <a:t>Rok </a:t>
            </a:r>
            <a:r>
              <a:rPr lang="en-US" sz="1800"/>
              <a:t>201</a:t>
            </a:r>
            <a:r>
              <a:rPr lang="sk-SK" sz="1800"/>
              <a:t>5</a:t>
            </a:r>
            <a:endParaRPr lang="en-US" sz="1800"/>
          </a:p>
        </c:rich>
      </c:tx>
      <c:layout>
        <c:manualLayout>
          <c:xMode val="edge"/>
          <c:yMode val="edge"/>
          <c:x val="0.89597911198600177"/>
          <c:y val="0.38309731042948203"/>
        </c:manualLayout>
      </c:layout>
      <c:overlay val="0"/>
      <c:spPr>
        <a:solidFill>
          <a:srgbClr val="44C1A3">
            <a:lumMod val="60000"/>
            <a:lumOff val="40000"/>
          </a:srgbClr>
        </a:solidFill>
      </c:spPr>
    </c:title>
    <c:autoTitleDeleted val="0"/>
    <c:plotArea>
      <c:layout>
        <c:manualLayout>
          <c:layoutTarget val="inner"/>
          <c:xMode val="edge"/>
          <c:yMode val="edge"/>
          <c:x val="4.2652777777777776E-2"/>
          <c:y val="0.22356454528367997"/>
          <c:w val="0.94345833333333329"/>
          <c:h val="0.66861456141042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Príčiny!$J$4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0A5-4DF0-8E5B-AB212F7F1F44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0A5-4DF0-8E5B-AB212F7F1F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613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48%</a:t>
                    </a:r>
                    <a:endParaRPr lang="en-US" sz="20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A5-4DF0-8E5B-AB212F7F1F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314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25%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A5-4DF0-8E5B-AB212F7F1F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66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5%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A5-4DF0-8E5B-AB212F7F1F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35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3%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A5-4DF0-8E5B-AB212F7F1F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82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6%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A5-4DF0-8E5B-AB212F7F1F4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45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4%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A5-4DF0-8E5B-AB212F7F1F4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2000" b="0" i="0" u="none" strike="noStrike" kern="1200" baseline="0">
                        <a:solidFill>
                          <a:prstClr val="black"/>
                        </a:solidFill>
                        <a:latin typeface="+mn-lt"/>
                        <a:ea typeface="+mn-ea"/>
                        <a:cs typeface="Times New Roman" pitchFamily="18" charset="0"/>
                      </a:defRPr>
                    </a:pPr>
                    <a:r>
                      <a:rPr lang="en-US" sz="2000" dirty="0"/>
                      <a:t>117 </a:t>
                    </a:r>
                    <a:r>
                      <a:rPr lang="en-US" sz="2000" b="0" i="0" baseline="0" dirty="0">
                        <a:effectLst/>
                        <a:sym typeface="Wingdings 3"/>
                      </a:rPr>
                      <a:t></a:t>
                    </a:r>
                    <a:r>
                      <a:rPr lang="en-US" sz="2000" b="0" i="0" baseline="0" dirty="0">
                        <a:effectLst/>
                      </a:rPr>
                      <a:t> 9%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A5-4DF0-8E5B-AB212F7F1F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Príčiny!$A$5:$A$11</c:f>
              <c:strCache>
                <c:ptCount val="7"/>
                <c:pt idx="0">
                  <c:v>Nevenovanie sa vedeniu vozidla</c:v>
                </c:pt>
                <c:pt idx="1">
                  <c:v>Neprimeraná rýchlosť jazdy</c:v>
                </c:pt>
                <c:pt idx="2">
                  <c:v>Nesprávne otáčanie a cúvanie </c:v>
                </c:pt>
                <c:pt idx="3">
                  <c:v>Nedodržanie vzdialenosti medzi vozidlami</c:v>
                </c:pt>
                <c:pt idx="4">
                  <c:v>Nesprávny spôsob jazdy</c:v>
                </c:pt>
                <c:pt idx="5">
                  <c:v>Nesprávna jazda cez križovatku</c:v>
                </c:pt>
                <c:pt idx="6">
                  <c:v>Ostatné</c:v>
                </c:pt>
              </c:strCache>
            </c:strRef>
          </c:cat>
          <c:val>
            <c:numRef>
              <c:f>Príčiny!$J$5:$J$11</c:f>
              <c:numCache>
                <c:formatCode>#,##0</c:formatCode>
                <c:ptCount val="7"/>
                <c:pt idx="0">
                  <c:v>613</c:v>
                </c:pt>
                <c:pt idx="1">
                  <c:v>314</c:v>
                </c:pt>
                <c:pt idx="2">
                  <c:v>66</c:v>
                </c:pt>
                <c:pt idx="3">
                  <c:v>35</c:v>
                </c:pt>
                <c:pt idx="4">
                  <c:v>82</c:v>
                </c:pt>
                <c:pt idx="5">
                  <c:v>45</c:v>
                </c:pt>
                <c:pt idx="6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A5-4DF0-8E5B-AB212F7F1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29588864"/>
        <c:axId val="29598848"/>
      </c:barChart>
      <c:catAx>
        <c:axId val="295888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9598848"/>
        <c:crosses val="autoZero"/>
        <c:auto val="1"/>
        <c:lblAlgn val="ctr"/>
        <c:lblOffset val="100"/>
        <c:noMultiLvlLbl val="0"/>
      </c:catAx>
      <c:valAx>
        <c:axId val="29598848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/>
              </a:solidFill>
            </a:ln>
          </c:spPr>
        </c:majorGridlines>
        <c:numFmt formatCode="#,##0" sourceLinked="1"/>
        <c:majorTickMark val="out"/>
        <c:minorTickMark val="none"/>
        <c:tickLblPos val="nextTo"/>
        <c:crossAx val="2958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  <a:cs typeface="Times New Roman" pitchFamily="18" charset="0"/>
        </a:defRPr>
      </a:pPr>
      <a:endParaRPr lang="sk-SK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4DA0F23B-2CF6-40B9-962F-D7C4464E68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A085576-738D-4640-B9D7-B1E879CC4D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47264-FB32-4313-A707-42AFE9E7CD97}" type="datetimeFigureOut">
              <a:rPr lang="sk-SK" smtClean="0"/>
              <a:t>12.9.2017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9096DBF-E9B5-4E45-9EBE-062789436D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4EF7098-DFFB-4E8F-A2D4-89B80C5D2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59196-A36D-4A8F-88A0-E6076D78484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226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614E6676-8708-44AF-B8CD-60C8D5C05836}" type="datetimeFigureOut">
              <a:rPr lang="sk-SK" smtClean="0"/>
              <a:pPr/>
              <a:t>12.9.2017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8D5D118A-8546-4F18-9A28-4AE8CA9D76F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8216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8468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4213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34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389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64" indent="-170164" defTabSz="907542">
              <a:buFont typeface="Arial" panose="020B0604020202020204" pitchFamily="34" charset="0"/>
              <a:buChar char="•"/>
              <a:defRPr/>
            </a:pPr>
            <a:r>
              <a:rPr lang="sk-SK" sz="12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sk-SK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2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Beer</a:t>
            </a:r>
            <a:r>
              <a:rPr lang="sk-SK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2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Pledge</a:t>
            </a:r>
            <a:r>
              <a:rPr lang="sk-SK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2012: </a:t>
            </a:r>
            <a:r>
              <a:rPr lang="sk-SK" sz="12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reakcia na výzvu Európskej komisie - DG pre zdravie. Cieľ: podpora zodpovednej konzumácie alkoholu  medzi spotrebiteľmi, využívanie sociálnych médií a digitálnych možností,)</a:t>
            </a:r>
          </a:p>
          <a:p>
            <a:pPr marL="170164" indent="-170164" defTabSz="907542">
              <a:buFont typeface="Arial" panose="020B0604020202020204" pitchFamily="34" charset="0"/>
              <a:buChar char="•"/>
              <a:defRPr/>
            </a:pPr>
            <a:r>
              <a:rPr lang="sk-SK" sz="12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Národný akčný plán pre problémy s alkoholom: </a:t>
            </a:r>
            <a:r>
              <a:rPr lang="sk-SK" sz="1200" dirty="0"/>
              <a:t>vypracovaný na základe Európskeho akčného plánu na zníženie škodlivých účinkov alkoholu, ktorý prijal Regionálny výbor SZO pre Európu v roku 2012. Jeho cieľom je vyvíjať aktivity v oblasti prevencie. </a:t>
            </a:r>
            <a:r>
              <a:rPr lang="sk-SK" dirty="0"/>
              <a:t>vypracovaný v rámci Dvojročnej dohody o spolupráci medzi Ministerstvom zdravotníctva SR a Regionálnym úradom SZO pre Európu 2012-13. Vláda SR ho schválila v júni 2013. Odborný garant: Úrad verejného zdravotníctva SR</a:t>
            </a:r>
          </a:p>
          <a:p>
            <a:pPr marL="170164" indent="-170164" defTabSz="907542">
              <a:buFont typeface="Arial" panose="020B0604020202020204" pitchFamily="34" charset="0"/>
              <a:buChar char="•"/>
              <a:defRPr/>
            </a:pPr>
            <a:r>
              <a:rPr lang="sk-SK" sz="1200" b="1" dirty="0">
                <a:solidFill>
                  <a:prstClr val="black"/>
                </a:solidFill>
                <a:cs typeface="Calibri"/>
              </a:rPr>
              <a:t>PARTNERI: </a:t>
            </a:r>
          </a:p>
          <a:p>
            <a:pPr marL="623935" lvl="1" indent="-170164" defTabSz="907542">
              <a:buFont typeface="Arial" panose="020B0604020202020204" pitchFamily="34" charset="0"/>
              <a:buChar char="•"/>
              <a:defRPr/>
            </a:pPr>
            <a:r>
              <a:rPr lang="sk-SK" sz="1200" dirty="0">
                <a:solidFill>
                  <a:prstClr val="black"/>
                </a:solidFill>
                <a:cs typeface="Calibri"/>
              </a:rPr>
              <a:t>Ministerstvo dopravy, výstavby a regionálneho rozvoja SR - Oddelenie bezpečnosti cestnej premávky, </a:t>
            </a:r>
          </a:p>
          <a:p>
            <a:pPr marL="623935" lvl="1" indent="-170164" defTabSz="907542">
              <a:buFont typeface="Arial" panose="020B0604020202020204" pitchFamily="34" charset="0"/>
              <a:buChar char="•"/>
              <a:defRPr/>
            </a:pPr>
            <a:r>
              <a:rPr lang="sk-SK" sz="1200">
                <a:solidFill>
                  <a:prstClr val="black"/>
                </a:solidFill>
                <a:cs typeface="Calibri"/>
              </a:rPr>
              <a:t>Ministerstvo </a:t>
            </a:r>
            <a:r>
              <a:rPr lang="sk-SK" sz="1200" dirty="0">
                <a:solidFill>
                  <a:prstClr val="black"/>
                </a:solidFill>
                <a:cs typeface="Calibri"/>
              </a:rPr>
              <a:t>zdravotníctva SR - Úrad verejného zdravotníctva SR</a:t>
            </a:r>
          </a:p>
          <a:p>
            <a:pPr marL="170164" indent="-170164" defTabSz="907542">
              <a:buFont typeface="Arial" panose="020B0604020202020204" pitchFamily="34" charset="0"/>
              <a:buChar char="•"/>
              <a:defRPr/>
            </a:pPr>
            <a:endParaRPr lang="sk-SK" sz="1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2707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64" indent="-170164">
              <a:buFont typeface="Arial" panose="020B0604020202020204" pitchFamily="34" charset="0"/>
              <a:buChar char="•"/>
            </a:pPr>
            <a:r>
              <a:rPr lang="sk-SK" sz="1200" b="1" dirty="0"/>
              <a:t>Regulácia – stanovenie pravidiel </a:t>
            </a:r>
            <a:r>
              <a:rPr lang="sk-SK" sz="1200" dirty="0"/>
              <a:t>(napr. legislatíva = štátna regulácia).</a:t>
            </a:r>
          </a:p>
          <a:p>
            <a:pPr marL="170164" indent="-170164">
              <a:buFont typeface="Arial" panose="020B0604020202020204" pitchFamily="34" charset="0"/>
              <a:buChar char="•"/>
            </a:pPr>
            <a:r>
              <a:rPr lang="sk-SK" sz="1200" b="1" dirty="0"/>
              <a:t>Samoregulácia – dobrovoľné </a:t>
            </a:r>
            <a:r>
              <a:rPr lang="sk-SK" sz="1200" dirty="0"/>
              <a:t>stanovenie pravidiel, mimo platnej legislatívy. </a:t>
            </a:r>
          </a:p>
          <a:p>
            <a:pPr marL="170164" indent="-170164">
              <a:buFont typeface="Arial" panose="020B0604020202020204" pitchFamily="34" charset="0"/>
              <a:buChar char="•"/>
            </a:pPr>
            <a:r>
              <a:rPr lang="sk-SK" sz="1200" b="1" dirty="0"/>
              <a:t>Konzumácia alkoholických nápojov je súčasťou života v našej spoločnosti </a:t>
            </a:r>
            <a:r>
              <a:rPr lang="sk-SK" sz="1200" dirty="0"/>
              <a:t>a preto sa téma nezodpovednej konzumácie alkoholu týka nás všetkých. </a:t>
            </a:r>
          </a:p>
          <a:p>
            <a:pPr marL="170164" indent="-170164">
              <a:buFont typeface="Arial" panose="020B0604020202020204" pitchFamily="34" charset="0"/>
              <a:buChar char="•"/>
            </a:pPr>
            <a:r>
              <a:rPr lang="sk-SK" sz="1200" b="1" dirty="0"/>
              <a:t>Príklady</a:t>
            </a:r>
          </a:p>
          <a:p>
            <a:pPr marL="680657" lvl="1" indent="-226886">
              <a:buFont typeface="+mj-lt"/>
              <a:buAutoNum type="arabicPeriod"/>
            </a:pPr>
            <a:r>
              <a:rPr lang="sk-SK" sz="1200" b="1" dirty="0"/>
              <a:t>Etický kódex pivovarníkov v oblasti reklamy a marketingu </a:t>
            </a:r>
            <a:r>
              <a:rPr lang="sk-SK" sz="1200" dirty="0"/>
              <a:t>(prijatý SZVPS v 2005, posledná novelizácia 2015), je súbor pravidiel obchodnej komunikácie definujúci čestné a dobré obchodné praktiky </a:t>
            </a:r>
          </a:p>
          <a:p>
            <a:pPr marL="680657" lvl="1" indent="-226886">
              <a:buFont typeface="+mj-lt"/>
              <a:buAutoNum type="arabicPeriod"/>
            </a:pPr>
            <a:r>
              <a:rPr lang="sk-SK" sz="1200" dirty="0"/>
              <a:t>posolstvá o zodpovednej konzumácii </a:t>
            </a:r>
            <a:r>
              <a:rPr lang="sk-SK" sz="1200" b="1" dirty="0"/>
              <a:t>na obaloch piva</a:t>
            </a:r>
            <a:r>
              <a:rPr lang="sk-SK" sz="1200" dirty="0"/>
              <a:t>: LEN PRE OSOBY STARSIE AKO 18 ROKOV, piktogramy</a:t>
            </a:r>
          </a:p>
          <a:p>
            <a:pPr marL="680657" lvl="1" indent="-226886">
              <a:buFont typeface="+mj-lt"/>
              <a:buAutoNum type="arabicPeriod"/>
            </a:pPr>
            <a:r>
              <a:rPr lang="sk-SK" sz="1200" dirty="0"/>
              <a:t>posolstvá o zodpovednej konzumácii </a:t>
            </a:r>
            <a:r>
              <a:rPr lang="sk-SK" sz="1200" b="1" dirty="0"/>
              <a:t>v digitálnej komunikácií, </a:t>
            </a:r>
          </a:p>
          <a:p>
            <a:pPr marL="680657" lvl="1" indent="-226886">
              <a:buFont typeface="+mj-lt"/>
              <a:buAutoNum type="arabicPeriod"/>
            </a:pPr>
            <a:r>
              <a:rPr lang="sk-SK" sz="1200" b="1" dirty="0"/>
              <a:t>aplikácie</a:t>
            </a:r>
            <a:r>
              <a:rPr lang="sk-SK" sz="1200" dirty="0"/>
              <a:t> na výpočet hladiny alkoholu v krvi </a:t>
            </a:r>
            <a:r>
              <a:rPr lang="sk-SK" sz="1200" dirty="0" err="1"/>
              <a:t>a.i</a:t>
            </a:r>
            <a:r>
              <a:rPr lang="sk-SK" sz="1200" dirty="0"/>
              <a:t>.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697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2012:</a:t>
            </a:r>
            <a:r>
              <a:rPr lang="sk-SK" baseline="0" dirty="0"/>
              <a:t> odborní pracovníci UVZ poskytovali poradenstvo o zodpovednej konzumácii alkoholu</a:t>
            </a:r>
          </a:p>
          <a:p>
            <a:r>
              <a:rPr lang="sk-SK" baseline="0" dirty="0"/>
              <a:t>2013: UVZ a PPZ</a:t>
            </a:r>
          </a:p>
          <a:p>
            <a:r>
              <a:rPr lang="sk-SK" baseline="0" dirty="0"/>
              <a:t>2014: PPZ a BECEP – „</a:t>
            </a:r>
            <a:r>
              <a:rPr lang="sk-SK" baseline="0" dirty="0" err="1"/>
              <a:t>OpriBIKE</a:t>
            </a:r>
            <a:r>
              <a:rPr lang="sk-SK" baseline="0" dirty="0"/>
              <a:t> – jazdi nealko“, </a:t>
            </a:r>
            <a:r>
              <a:rPr lang="sk-SK" baseline="0" dirty="0" err="1"/>
              <a:t>Kodex</a:t>
            </a:r>
            <a:r>
              <a:rPr lang="sk-SK" baseline="0" dirty="0"/>
              <a:t> </a:t>
            </a:r>
            <a:r>
              <a:rPr lang="sk-SK" baseline="0" dirty="0" err="1"/>
              <a:t>zodpovedneho</a:t>
            </a:r>
            <a:r>
              <a:rPr lang="sk-SK" baseline="0" dirty="0"/>
              <a:t> cyklistu</a:t>
            </a:r>
          </a:p>
          <a:p>
            <a:r>
              <a:rPr lang="sk-SK" baseline="0" dirty="0"/>
              <a:t>2015: PPZ a BECEP: </a:t>
            </a:r>
            <a:r>
              <a:rPr lang="sk-SK" baseline="0" dirty="0" err="1"/>
              <a:t>restauracie</a:t>
            </a:r>
            <a:r>
              <a:rPr lang="sk-SK" baseline="0" dirty="0"/>
              <a:t>/pohostinstva </a:t>
            </a:r>
            <a:r>
              <a:rPr lang="sk-SK" baseline="0" dirty="0" err="1"/>
              <a:t>vybavene</a:t>
            </a:r>
            <a:r>
              <a:rPr lang="sk-SK" baseline="0" dirty="0"/>
              <a:t> </a:t>
            </a:r>
            <a:r>
              <a:rPr lang="sk-SK" baseline="0" dirty="0" err="1"/>
              <a:t>alkotestermi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030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1876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8120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810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31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3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CE6B4-FC38-407C-9406-410BADB20D3C}" type="slidenum">
              <a:rPr lang="sk-SK" smtClean="0"/>
              <a:pPr/>
              <a:t>32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76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68580" rIns="6858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34290" tIns="0" rIns="3429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1"/>
            <a:ext cx="1971675" cy="5759899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2301"/>
            <a:ext cx="5800725" cy="5759899"/>
          </a:xfrm>
        </p:spPr>
        <p:txBody>
          <a:bodyPr vert="eaVert" lIns="34290" tIns="0" rIns="34290" bIns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68580" rIns="6858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3"/>
          </a:xfrm>
        </p:spPr>
        <p:txBody>
          <a:bodyPr lIns="68580" rIns="6858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3"/>
          </a:xfrm>
        </p:spPr>
        <p:txBody>
          <a:bodyPr lIns="68580" rIns="6858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3782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1"/>
            <a:ext cx="2400300" cy="3379124"/>
          </a:xfrm>
        </p:spPr>
        <p:txBody>
          <a:bodyPr lIns="68580" rIns="68580">
            <a:norm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lIns="68580" tIns="0" rIns="6858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1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342900" tIns="3429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68580" tIns="0" rIns="6858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6334317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5"/>
            <a:ext cx="7543800" cy="4023360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6"/>
            <a:ext cx="185420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7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6"/>
            <a:ext cx="3617103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7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6"/>
            <a:ext cx="984019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2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4F51CA4-6144-425B-98EC-6CEE7C44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19" y="415651"/>
            <a:ext cx="5401056" cy="540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3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pod vplyvom alkoholu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roku 1993 po súčasnosť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9" name="Rovná spojnica 18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BlokTextu 13"/>
          <p:cNvSpPr txBox="1"/>
          <p:nvPr/>
        </p:nvSpPr>
        <p:spPr>
          <a:xfrm>
            <a:off x="112149" y="6504321"/>
            <a:ext cx="266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DN – dopravné nehody</a:t>
            </a:r>
          </a:p>
        </p:txBody>
      </p:sp>
      <p:grpSp>
        <p:nvGrpSpPr>
          <p:cNvPr id="15" name="Skupina 14"/>
          <p:cNvGrpSpPr/>
          <p:nvPr/>
        </p:nvGrpSpPr>
        <p:grpSpPr>
          <a:xfrm>
            <a:off x="789317" y="870618"/>
            <a:ext cx="7553503" cy="0"/>
            <a:chOff x="789317" y="870618"/>
            <a:chExt cx="7553503" cy="0"/>
          </a:xfrm>
        </p:grpSpPr>
        <p:cxnSp>
          <p:nvCxnSpPr>
            <p:cNvPr id="16" name="Rovná spojnica 15"/>
            <p:cNvCxnSpPr/>
            <p:nvPr/>
          </p:nvCxnSpPr>
          <p:spPr>
            <a:xfrm>
              <a:off x="789317" y="870618"/>
              <a:ext cx="5436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17"/>
            <p:cNvCxnSpPr/>
            <p:nvPr/>
          </p:nvCxnSpPr>
          <p:spPr>
            <a:xfrm>
              <a:off x="6315974" y="870618"/>
              <a:ext cx="126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ovná spojnica 21"/>
            <p:cNvCxnSpPr/>
            <p:nvPr/>
          </p:nvCxnSpPr>
          <p:spPr>
            <a:xfrm>
              <a:off x="7658820" y="870618"/>
              <a:ext cx="684000" cy="0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Graf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704037"/>
              </p:ext>
            </p:extLst>
          </p:nvPr>
        </p:nvGraphicFramePr>
        <p:xfrm>
          <a:off x="112149" y="1181918"/>
          <a:ext cx="9031852" cy="514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12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f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815959"/>
              </p:ext>
            </p:extLst>
          </p:nvPr>
        </p:nvGraphicFramePr>
        <p:xfrm>
          <a:off x="0" y="1232452"/>
          <a:ext cx="9144000" cy="504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af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529631"/>
              </p:ext>
            </p:extLst>
          </p:nvPr>
        </p:nvGraphicFramePr>
        <p:xfrm>
          <a:off x="4860107" y="1583572"/>
          <a:ext cx="4283893" cy="373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pod vplyvom alkoholu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podľa kategórie vinníka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9" name="Rovná spojnica 18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BlokTextu 1"/>
          <p:cNvSpPr txBox="1"/>
          <p:nvPr/>
        </p:nvSpPr>
        <p:spPr>
          <a:xfrm>
            <a:off x="112149" y="6504321"/>
            <a:ext cx="266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DN – dopravné nehody</a:t>
            </a:r>
          </a:p>
        </p:txBody>
      </p:sp>
      <p:grpSp>
        <p:nvGrpSpPr>
          <p:cNvPr id="13" name="Skupina 12"/>
          <p:cNvGrpSpPr/>
          <p:nvPr/>
        </p:nvGrpSpPr>
        <p:grpSpPr>
          <a:xfrm>
            <a:off x="789317" y="870618"/>
            <a:ext cx="7553503" cy="0"/>
            <a:chOff x="789317" y="870618"/>
            <a:chExt cx="7553503" cy="0"/>
          </a:xfrm>
        </p:grpSpPr>
        <p:cxnSp>
          <p:nvCxnSpPr>
            <p:cNvPr id="14" name="Rovná spojnica 13"/>
            <p:cNvCxnSpPr/>
            <p:nvPr/>
          </p:nvCxnSpPr>
          <p:spPr>
            <a:xfrm>
              <a:off x="789317" y="870618"/>
              <a:ext cx="5436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>
              <a:off x="6315974" y="870618"/>
              <a:ext cx="126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>
              <a:off x="7658820" y="870618"/>
              <a:ext cx="684000" cy="0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9556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Najrizikovejšie predĺžené víkendy z pohľadu DN zavinených vodičmi pod vplyvom alkoholu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9" name="Rovná spojnica 18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Skupina 12"/>
          <p:cNvGrpSpPr/>
          <p:nvPr/>
        </p:nvGrpSpPr>
        <p:grpSpPr>
          <a:xfrm>
            <a:off x="789317" y="870618"/>
            <a:ext cx="7553503" cy="0"/>
            <a:chOff x="789317" y="870618"/>
            <a:chExt cx="7553503" cy="0"/>
          </a:xfrm>
        </p:grpSpPr>
        <p:cxnSp>
          <p:nvCxnSpPr>
            <p:cNvPr id="14" name="Rovná spojnica 13"/>
            <p:cNvCxnSpPr/>
            <p:nvPr/>
          </p:nvCxnSpPr>
          <p:spPr>
            <a:xfrm>
              <a:off x="789317" y="870618"/>
              <a:ext cx="5436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>
              <a:off x="6315974" y="870618"/>
              <a:ext cx="126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>
              <a:off x="7658820" y="870618"/>
              <a:ext cx="684000" cy="0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BlokTextu 17"/>
          <p:cNvSpPr txBox="1"/>
          <p:nvPr/>
        </p:nvSpPr>
        <p:spPr>
          <a:xfrm>
            <a:off x="112149" y="6504321"/>
            <a:ext cx="892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DN – dopravné nehody											VODIČI – vodiči motorových vozidiel a cyklisti</a:t>
            </a:r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522460"/>
              </p:ext>
            </p:extLst>
          </p:nvPr>
        </p:nvGraphicFramePr>
        <p:xfrm>
          <a:off x="974785" y="956878"/>
          <a:ext cx="7194429" cy="5312497"/>
        </p:xfrm>
        <a:graphic>
          <a:graphicData uri="http://schemas.openxmlformats.org/drawingml/2006/table">
            <a:tbl>
              <a:tblPr/>
              <a:tblGrid>
                <a:gridCol w="2028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30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973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Predĺžený víkend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Dátum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priemer počtu nehôd zavinených pod vplyvom alkoholu na deň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mesiacov 2017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01. 01. do</a:t>
                      </a:r>
                      <a:r>
                        <a:rPr lang="sk-S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31. 07. 2017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Veľká noc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14. 04. do 17. 04. 2017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máj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29. 04. do 01. 05. 2017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 máj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06. 05. do 08. 05. 2017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4,7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koniec augusta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26. 08. do 29. 08. 2017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Rok 2016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01. 01. do</a:t>
                      </a:r>
                      <a:r>
                        <a:rPr lang="sk-S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31. 12. 2016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Veľká noc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25. 03. do 28. 03. 2016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15. september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od 15.09. do 18. 09. 2016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Dušičky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29.10. do 01. 11. 2016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 november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17.11. do 20. 11. 2016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Rok 2015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01. 01. do</a:t>
                      </a:r>
                      <a:r>
                        <a:rPr lang="sk-SK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31. 12. 2015</a:t>
                      </a:r>
                      <a:endParaRPr lang="sk-SK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 september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29.08. do 01.09. 2015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8,3</a:t>
                      </a:r>
                    </a:p>
                  </a:txBody>
                  <a:tcPr marL="8505" marR="8505" marT="850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15. september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od 12.09. do 15.09. 2015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8505" marR="8505" marT="850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6291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 november</a:t>
                      </a:r>
                    </a:p>
                  </a:txBody>
                  <a:tcPr marL="8505" marR="8505" marT="8505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14.11. do 27.11. 2015</a:t>
                      </a:r>
                    </a:p>
                  </a:txBody>
                  <a:tcPr marL="8505" marR="8505" marT="850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8505" marR="8505" marT="850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20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v obci a mimo obce</a:t>
            </a:r>
          </a:p>
        </p:txBody>
      </p:sp>
      <p:grpSp>
        <p:nvGrpSpPr>
          <p:cNvPr id="2" name="Skupina 1"/>
          <p:cNvGrpSpPr/>
          <p:nvPr/>
        </p:nvGrpSpPr>
        <p:grpSpPr>
          <a:xfrm>
            <a:off x="789317" y="870618"/>
            <a:ext cx="7553503" cy="0"/>
            <a:chOff x="789317" y="870618"/>
            <a:chExt cx="7553503" cy="0"/>
          </a:xfrm>
        </p:grpSpPr>
        <p:cxnSp>
          <p:nvCxnSpPr>
            <p:cNvPr id="19" name="Rovná spojnica 18"/>
            <p:cNvCxnSpPr/>
            <p:nvPr/>
          </p:nvCxnSpPr>
          <p:spPr>
            <a:xfrm>
              <a:off x="789317" y="870618"/>
              <a:ext cx="543600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>
              <a:off x="6315974" y="870618"/>
              <a:ext cx="126000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>
              <a:off x="7658820" y="870618"/>
              <a:ext cx="684000" cy="0"/>
            </a:xfrm>
            <a:prstGeom prst="line">
              <a:avLst/>
            </a:prstGeom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Skupina 9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1" name="Rovná spojnica 10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085603"/>
              </p:ext>
            </p:extLst>
          </p:nvPr>
        </p:nvGraphicFramePr>
        <p:xfrm>
          <a:off x="5314951" y="1732246"/>
          <a:ext cx="4122348" cy="373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269909"/>
              </p:ext>
            </p:extLst>
          </p:nvPr>
        </p:nvGraphicFramePr>
        <p:xfrm>
          <a:off x="126474" y="1134696"/>
          <a:ext cx="8938013" cy="513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2717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hlavné príčiny</a:t>
            </a:r>
          </a:p>
        </p:txBody>
      </p:sp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0" name="Rovná spojnica 9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8384986"/>
              </p:ext>
            </p:extLst>
          </p:nvPr>
        </p:nvGraphicFramePr>
        <p:xfrm>
          <a:off x="0" y="2608029"/>
          <a:ext cx="9144000" cy="165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f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498739"/>
              </p:ext>
            </p:extLst>
          </p:nvPr>
        </p:nvGraphicFramePr>
        <p:xfrm>
          <a:off x="0" y="975273"/>
          <a:ext cx="9144000" cy="162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7109994"/>
              </p:ext>
            </p:extLst>
          </p:nvPr>
        </p:nvGraphicFramePr>
        <p:xfrm>
          <a:off x="0" y="4261898"/>
          <a:ext cx="9144000" cy="2077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5" name="Rovná spojnica 24"/>
          <p:cNvCxnSpPr/>
          <p:nvPr/>
        </p:nvCxnSpPr>
        <p:spPr>
          <a:xfrm>
            <a:off x="389614" y="4134676"/>
            <a:ext cx="8666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nica 25"/>
          <p:cNvCxnSpPr/>
          <p:nvPr/>
        </p:nvCxnSpPr>
        <p:spPr>
          <a:xfrm>
            <a:off x="373712" y="2517912"/>
            <a:ext cx="8666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BlokTextu 1"/>
          <p:cNvSpPr txBox="1"/>
          <p:nvPr/>
        </p:nvSpPr>
        <p:spPr>
          <a:xfrm>
            <a:off x="87475" y="6464410"/>
            <a:ext cx="6564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Nevenovanie sa vedeniu vozidla: telefonovanie, </a:t>
            </a:r>
            <a:r>
              <a:rPr lang="sk-SK" dirty="0" err="1"/>
              <a:t>smskovanie</a:t>
            </a:r>
            <a:r>
              <a:rPr lang="sk-SK" dirty="0"/>
              <a:t>, otáčanie sa v aute, ...</a:t>
            </a:r>
          </a:p>
        </p:txBody>
      </p:sp>
    </p:spTree>
    <p:extLst>
      <p:ext uri="{BB962C8B-B14F-4D97-AF65-F5344CB8AC3E}">
        <p14:creationId xmlns:p14="http://schemas.microsoft.com/office/powerpoint/2010/main" val="361967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hlavné príčiny</a:t>
            </a:r>
          </a:p>
        </p:txBody>
      </p:sp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Skupina 8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0" name="Rovná spojnica 9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0915508"/>
              </p:ext>
            </p:extLst>
          </p:nvPr>
        </p:nvGraphicFramePr>
        <p:xfrm>
          <a:off x="0" y="596346"/>
          <a:ext cx="9144000" cy="2154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2965444"/>
              </p:ext>
            </p:extLst>
          </p:nvPr>
        </p:nvGraphicFramePr>
        <p:xfrm>
          <a:off x="0" y="2663687"/>
          <a:ext cx="9144000" cy="160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148998"/>
              </p:ext>
            </p:extLst>
          </p:nvPr>
        </p:nvGraphicFramePr>
        <p:xfrm>
          <a:off x="0" y="4102873"/>
          <a:ext cx="9144000" cy="2267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Rovná spojnica 2"/>
          <p:cNvCxnSpPr/>
          <p:nvPr/>
        </p:nvCxnSpPr>
        <p:spPr>
          <a:xfrm>
            <a:off x="389614" y="4134676"/>
            <a:ext cx="8666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373712" y="2513937"/>
            <a:ext cx="8666922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BlokTextu 21"/>
          <p:cNvSpPr txBox="1"/>
          <p:nvPr/>
        </p:nvSpPr>
        <p:spPr>
          <a:xfrm>
            <a:off x="87475" y="6464410"/>
            <a:ext cx="6564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Nevenovanie sa vedeniu vozidla: telefonovanie, </a:t>
            </a:r>
            <a:r>
              <a:rPr lang="sk-SK" dirty="0" err="1"/>
              <a:t>smskovanie</a:t>
            </a:r>
            <a:r>
              <a:rPr lang="sk-SK" dirty="0"/>
              <a:t>, otáčanie sa v aute, ...</a:t>
            </a:r>
          </a:p>
        </p:txBody>
      </p:sp>
    </p:spTree>
    <p:extLst>
      <p:ext uri="{BB962C8B-B14F-4D97-AF65-F5344CB8AC3E}">
        <p14:creationId xmlns:p14="http://schemas.microsoft.com/office/powerpoint/2010/main" val="1012754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dni</a:t>
            </a:r>
          </a:p>
        </p:txBody>
      </p:sp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3" name="Rovná spojnica 12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Graf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025430"/>
              </p:ext>
            </p:extLst>
          </p:nvPr>
        </p:nvGraphicFramePr>
        <p:xfrm>
          <a:off x="0" y="919614"/>
          <a:ext cx="9144000" cy="180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147511"/>
              </p:ext>
            </p:extLst>
          </p:nvPr>
        </p:nvGraphicFramePr>
        <p:xfrm>
          <a:off x="0" y="2488757"/>
          <a:ext cx="9144000" cy="1936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Graf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831182"/>
              </p:ext>
            </p:extLst>
          </p:nvPr>
        </p:nvGraphicFramePr>
        <p:xfrm>
          <a:off x="0" y="4460681"/>
          <a:ext cx="9144000" cy="1883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05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dni</a:t>
            </a:r>
          </a:p>
        </p:txBody>
      </p:sp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3" name="Rovná spojnica 12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ovná spojnica 14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7087634"/>
              </p:ext>
            </p:extLst>
          </p:nvPr>
        </p:nvGraphicFramePr>
        <p:xfrm>
          <a:off x="-1" y="564833"/>
          <a:ext cx="9144001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707832"/>
              </p:ext>
            </p:extLst>
          </p:nvPr>
        </p:nvGraphicFramePr>
        <p:xfrm>
          <a:off x="0" y="2600075"/>
          <a:ext cx="9144000" cy="1965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af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256757"/>
              </p:ext>
            </p:extLst>
          </p:nvPr>
        </p:nvGraphicFramePr>
        <p:xfrm>
          <a:off x="0" y="4571999"/>
          <a:ext cx="9144000" cy="1769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03585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čas</a:t>
            </a:r>
          </a:p>
        </p:txBody>
      </p:sp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Skupina 7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9" name="Rovná spojnica 8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Graf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691766"/>
              </p:ext>
            </p:extLst>
          </p:nvPr>
        </p:nvGraphicFramePr>
        <p:xfrm>
          <a:off x="64770" y="1017809"/>
          <a:ext cx="9079230" cy="174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1590441"/>
              </p:ext>
            </p:extLst>
          </p:nvPr>
        </p:nvGraphicFramePr>
        <p:xfrm>
          <a:off x="0" y="2728003"/>
          <a:ext cx="9144000" cy="173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723216"/>
              </p:ext>
            </p:extLst>
          </p:nvPr>
        </p:nvGraphicFramePr>
        <p:xfrm>
          <a:off x="0" y="4484536"/>
          <a:ext cx="9144000" cy="188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4403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ĺžnik 16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čas</a:t>
            </a:r>
          </a:p>
        </p:txBody>
      </p:sp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Skupina 7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9" name="Rovná spojnica 8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9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10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Graf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8355333"/>
              </p:ext>
            </p:extLst>
          </p:nvPr>
        </p:nvGraphicFramePr>
        <p:xfrm>
          <a:off x="0" y="919614"/>
          <a:ext cx="9144000" cy="186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2366484"/>
              </p:ext>
            </p:extLst>
          </p:nvPr>
        </p:nvGraphicFramePr>
        <p:xfrm>
          <a:off x="0" y="2735249"/>
          <a:ext cx="9144000" cy="173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921647"/>
              </p:ext>
            </p:extLst>
          </p:nvPr>
        </p:nvGraphicFramePr>
        <p:xfrm>
          <a:off x="0" y="4476584"/>
          <a:ext cx="9144000" cy="184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286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B8A25-8F8D-40D0-9657-2F5B622217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sz="44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DEŇ ZODPOVEDNOSTI</a:t>
            </a:r>
            <a:br>
              <a:rPr lang="sk-SK" b="1" dirty="0">
                <a:solidFill>
                  <a:srgbClr val="006600"/>
                </a:solidFill>
              </a:rPr>
            </a:br>
            <a:br>
              <a:rPr lang="sk-SK" b="1" dirty="0">
                <a:solidFill>
                  <a:srgbClr val="006600"/>
                </a:solidFill>
              </a:rPr>
            </a:br>
            <a:br>
              <a:rPr lang="sk-SK" b="1" dirty="0">
                <a:solidFill>
                  <a:srgbClr val="006600"/>
                </a:solidFill>
              </a:rPr>
            </a:br>
            <a:br>
              <a:rPr lang="sk-SK" b="1" dirty="0">
                <a:solidFill>
                  <a:srgbClr val="006600"/>
                </a:solidFill>
              </a:rPr>
            </a:br>
            <a:endParaRPr lang="sk-SK" b="1" dirty="0">
              <a:solidFill>
                <a:srgbClr val="006600"/>
              </a:solidFill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D0941659-6DC1-4F5C-B864-B02D35B2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754" y="1779156"/>
            <a:ext cx="2355623" cy="2355623"/>
          </a:xfrm>
          <a:prstGeom prst="rect">
            <a:avLst/>
          </a:prstGeom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146FF243-8A04-488D-BF9F-6D5EF88C4F24}"/>
              </a:ext>
            </a:extLst>
          </p:cNvPr>
          <p:cNvGrpSpPr/>
          <p:nvPr/>
        </p:nvGrpSpPr>
        <p:grpSpPr>
          <a:xfrm>
            <a:off x="1106905" y="4604083"/>
            <a:ext cx="1171073" cy="1175871"/>
            <a:chOff x="0" y="0"/>
            <a:chExt cx="802125" cy="802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Ovál 8">
              <a:extLst>
                <a:ext uri="{FF2B5EF4-FFF2-40B4-BE49-F238E27FC236}">
                  <a16:creationId xmlns:a16="http://schemas.microsoft.com/office/drawing/2014/main" id="{985ACA1F-BCA7-4F98-8823-96350B885782}"/>
                </a:ext>
              </a:extLst>
            </p:cNvPr>
            <p:cNvSpPr/>
            <p:nvPr/>
          </p:nvSpPr>
          <p:spPr>
            <a:xfrm>
              <a:off x="41062" y="55283"/>
              <a:ext cx="720000" cy="72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/>
            </a:p>
          </p:txBody>
        </p:sp>
        <p:pic>
          <p:nvPicPr>
            <p:cNvPr id="10" name="Picture 2" descr="C:\_Zdenka\PZ_CMYK.jpg">
              <a:extLst>
                <a:ext uri="{FF2B5EF4-FFF2-40B4-BE49-F238E27FC236}">
                  <a16:creationId xmlns:a16="http://schemas.microsoft.com/office/drawing/2014/main" id="{DF39E275-2E25-4E31-B345-7BE018340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2125" cy="80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Obrázok 12">
            <a:extLst>
              <a:ext uri="{FF2B5EF4-FFF2-40B4-BE49-F238E27FC236}">
                <a16:creationId xmlns:a16="http://schemas.microsoft.com/office/drawing/2014/main" id="{CB54B08F-C691-4138-91A2-E7381928E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820" y="4584237"/>
            <a:ext cx="1820940" cy="1351954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3FEF7132-EBEB-4D51-BFCE-81FCBB0BD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115" y="4779822"/>
            <a:ext cx="2318125" cy="96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44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druh zrážky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ovná spojnica 13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Graf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007700"/>
              </p:ext>
            </p:extLst>
          </p:nvPr>
        </p:nvGraphicFramePr>
        <p:xfrm>
          <a:off x="5689031" y="1283942"/>
          <a:ext cx="3385958" cy="3824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46529"/>
              </p:ext>
            </p:extLst>
          </p:nvPr>
        </p:nvGraphicFramePr>
        <p:xfrm>
          <a:off x="0" y="1073426"/>
          <a:ext cx="9144000" cy="5205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BlokTextu 1"/>
          <p:cNvSpPr txBox="1"/>
          <p:nvPr/>
        </p:nvSpPr>
        <p:spPr>
          <a:xfrm>
            <a:off x="0" y="643773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Havária – vozidlo sa prevráti, nenarazí do prekážky                          Idúce nekoľajové vozidlo – auto, motocykel, ....</a:t>
            </a:r>
          </a:p>
        </p:txBody>
      </p:sp>
    </p:spTree>
    <p:extLst>
      <p:ext uri="{BB962C8B-B14F-4D97-AF65-F5344CB8AC3E}">
        <p14:creationId xmlns:p14="http://schemas.microsoft.com/office/powerpoint/2010/main" val="1592681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muži a ženy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Graf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92434"/>
              </p:ext>
            </p:extLst>
          </p:nvPr>
        </p:nvGraphicFramePr>
        <p:xfrm>
          <a:off x="4977084" y="1654608"/>
          <a:ext cx="4261807" cy="3738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7746310"/>
              </p:ext>
            </p:extLst>
          </p:nvPr>
        </p:nvGraphicFramePr>
        <p:xfrm>
          <a:off x="0" y="1198305"/>
          <a:ext cx="9144000" cy="514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4040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dĺžka držania VO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BlokTextu 13"/>
          <p:cNvSpPr txBox="1"/>
          <p:nvPr/>
        </p:nvSpPr>
        <p:spPr>
          <a:xfrm>
            <a:off x="112149" y="6504321"/>
            <a:ext cx="266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VO – vodičské oprávnenie</a:t>
            </a:r>
          </a:p>
        </p:txBody>
      </p:sp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921156"/>
              </p:ext>
            </p:extLst>
          </p:nvPr>
        </p:nvGraphicFramePr>
        <p:xfrm>
          <a:off x="0" y="1009401"/>
          <a:ext cx="9144000" cy="180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af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760983"/>
              </p:ext>
            </p:extLst>
          </p:nvPr>
        </p:nvGraphicFramePr>
        <p:xfrm>
          <a:off x="0" y="2802577"/>
          <a:ext cx="9144000" cy="181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Graf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4244977"/>
              </p:ext>
            </p:extLst>
          </p:nvPr>
        </p:nvGraphicFramePr>
        <p:xfrm>
          <a:off x="0" y="4366995"/>
          <a:ext cx="9144000" cy="19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2758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dĺžka držania VO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BlokTextu 13"/>
          <p:cNvSpPr txBox="1"/>
          <p:nvPr/>
        </p:nvSpPr>
        <p:spPr>
          <a:xfrm>
            <a:off x="112149" y="6504321"/>
            <a:ext cx="2665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VO – vodičské oprávnenie</a:t>
            </a:r>
          </a:p>
        </p:txBody>
      </p:sp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160028"/>
              </p:ext>
            </p:extLst>
          </p:nvPr>
        </p:nvGraphicFramePr>
        <p:xfrm>
          <a:off x="0" y="919614"/>
          <a:ext cx="9144000" cy="1782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af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545709"/>
              </p:ext>
            </p:extLst>
          </p:nvPr>
        </p:nvGraphicFramePr>
        <p:xfrm>
          <a:off x="0" y="2789023"/>
          <a:ext cx="9144000" cy="1751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Graf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59004"/>
              </p:ext>
            </p:extLst>
          </p:nvPr>
        </p:nvGraphicFramePr>
        <p:xfrm>
          <a:off x="0" y="4536425"/>
          <a:ext cx="9144000" cy="1792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05398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podľa veku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45184"/>
              </p:ext>
            </p:extLst>
          </p:nvPr>
        </p:nvGraphicFramePr>
        <p:xfrm>
          <a:off x="0" y="979975"/>
          <a:ext cx="9144000" cy="176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62277"/>
              </p:ext>
            </p:extLst>
          </p:nvPr>
        </p:nvGraphicFramePr>
        <p:xfrm>
          <a:off x="0" y="2798859"/>
          <a:ext cx="9144000" cy="185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50464"/>
              </p:ext>
            </p:extLst>
          </p:nvPr>
        </p:nvGraphicFramePr>
        <p:xfrm>
          <a:off x="0" y="4635609"/>
          <a:ext cx="9144000" cy="171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4424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Rovná spojnica 18"/>
          <p:cNvCxnSpPr/>
          <p:nvPr/>
        </p:nvCxnSpPr>
        <p:spPr>
          <a:xfrm>
            <a:off x="789317" y="870618"/>
            <a:ext cx="543600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nica 19"/>
          <p:cNvCxnSpPr/>
          <p:nvPr/>
        </p:nvCxnSpPr>
        <p:spPr>
          <a:xfrm>
            <a:off x="6315974" y="870618"/>
            <a:ext cx="126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7658820" y="870618"/>
            <a:ext cx="6840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ĺžnik 10"/>
          <p:cNvSpPr/>
          <p:nvPr/>
        </p:nvSpPr>
        <p:spPr>
          <a:xfrm>
            <a:off x="0" y="-3449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 zavinené vodičmi motorových vozidiel </a:t>
            </a:r>
          </a:p>
          <a:p>
            <a:pPr algn="ctr"/>
            <a:r>
              <a:rPr lang="sk-SK" sz="2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 vplyvom alkoholu – podľa veku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789317" y="913748"/>
            <a:ext cx="7553503" cy="0"/>
            <a:chOff x="789317" y="913748"/>
            <a:chExt cx="7553503" cy="0"/>
          </a:xfrm>
        </p:grpSpPr>
        <p:cxnSp>
          <p:nvCxnSpPr>
            <p:cNvPr id="12" name="Rovná spojnica 11"/>
            <p:cNvCxnSpPr/>
            <p:nvPr/>
          </p:nvCxnSpPr>
          <p:spPr>
            <a:xfrm>
              <a:off x="789317" y="913748"/>
              <a:ext cx="5436000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>
              <a:off x="6315974" y="913748"/>
              <a:ext cx="1260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>
              <a:off x="7658820" y="913748"/>
              <a:ext cx="684000" cy="0"/>
            </a:xfrm>
            <a:prstGeom prst="line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1634673"/>
              </p:ext>
            </p:extLst>
          </p:nvPr>
        </p:nvGraphicFramePr>
        <p:xfrm>
          <a:off x="0" y="1007186"/>
          <a:ext cx="9144000" cy="19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af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765498"/>
              </p:ext>
            </p:extLst>
          </p:nvPr>
        </p:nvGraphicFramePr>
        <p:xfrm>
          <a:off x="0" y="2767054"/>
          <a:ext cx="9144000" cy="180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af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610275"/>
              </p:ext>
            </p:extLst>
          </p:nvPr>
        </p:nvGraphicFramePr>
        <p:xfrm>
          <a:off x="0" y="4419786"/>
          <a:ext cx="9144000" cy="19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2066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268761"/>
            <a:ext cx="2448272" cy="245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 t="2469"/>
          <a:stretch>
            <a:fillRect/>
          </a:stretch>
        </p:blipFill>
        <p:spPr bwMode="auto">
          <a:xfrm>
            <a:off x="28166" y="3793"/>
            <a:ext cx="90876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1179965" y="4093896"/>
            <a:ext cx="7128791" cy="1003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0283" marR="1532347" algn="ctr" defTabSz="457200">
              <a:lnSpc>
                <a:spcPts val="1935"/>
              </a:lnSpc>
              <a:spcBef>
                <a:spcPts val="96"/>
              </a:spcBef>
            </a:pPr>
            <a:endParaRPr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>
              <a:lnSpc>
                <a:spcPct val="101725"/>
              </a:lnSpc>
              <a:spcBef>
                <a:spcPts val="434"/>
              </a:spcBef>
            </a:pPr>
            <a:r>
              <a:rPr lang="sk-SK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Milan Troška</a:t>
            </a:r>
            <a:r>
              <a:rPr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k-SK" sz="2400" b="1" spc="-9" dirty="0">
                <a:latin typeface="Verdana" pitchFamily="34" charset="0"/>
                <a:ea typeface="Verdana" pitchFamily="34" charset="0"/>
                <a:cs typeface="Verdana" pitchFamily="34" charset="0"/>
              </a:rPr>
              <a:t>riaditeľ oddelenia bezpečnosti cestnej premávky</a:t>
            </a:r>
          </a:p>
          <a:p>
            <a:pPr algn="ctr" defTabSz="457200">
              <a:lnSpc>
                <a:spcPct val="101725"/>
              </a:lnSpc>
              <a:spcBef>
                <a:spcPts val="434"/>
              </a:spcBef>
            </a:pPr>
            <a:r>
              <a:rPr lang="sk-SK" sz="2400" b="1" spc="-9" dirty="0">
                <a:latin typeface="Verdana" pitchFamily="34" charset="0"/>
                <a:ea typeface="Verdana" pitchFamily="34" charset="0"/>
                <a:cs typeface="Verdana" pitchFamily="34" charset="0"/>
              </a:rPr>
              <a:t>Ministerstvo dopravy a výstavby SR</a:t>
            </a:r>
            <a:endParaRPr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EBE403B-E19A-4FDE-924E-B71E52C3A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230" y="1860884"/>
            <a:ext cx="3573839" cy="1481235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9BC6E577-E516-4745-9D1D-E0C67C83C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65" y="2217560"/>
            <a:ext cx="3207224" cy="78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98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484" y="2624137"/>
            <a:ext cx="3302990" cy="22019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11" y="2122709"/>
            <a:ext cx="5178926" cy="3683324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k-SK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Ovplyvňuje stratu sebakontroly a veľa vodičov sa následne domnieva, že jazdí bezpečne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Spôsobuje impulzívne a riskantnejšie správanie najmä u mladých vodičov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Zhoršuje reakčný čas, koordináciu pohybov, dochádza k strate kontroly vodiča nad vozidlom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Zmenšuje zorné pole vodiča a spôsobuje rozostrené vnímanie situácie na ceste</a:t>
            </a:r>
          </a:p>
          <a:p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37" y="970547"/>
            <a:ext cx="1509511" cy="6256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5811" y="695312"/>
            <a:ext cx="6447501" cy="990600"/>
          </a:xfrm>
        </p:spPr>
        <p:txBody>
          <a:bodyPr/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Vplyv alkoholu na vodiča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43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1" y="646508"/>
            <a:ext cx="7665452" cy="9906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Zorné pole vodiča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32" y="1795959"/>
            <a:ext cx="4812690" cy="4461576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48356E2F-4550-4144-BD88-A0F9A3634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37" y="970547"/>
            <a:ext cx="1509511" cy="6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46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96233" y="733819"/>
            <a:ext cx="6447501" cy="990600"/>
          </a:xfrm>
        </p:spPr>
        <p:txBody>
          <a:bodyPr>
            <a:normAutofit/>
          </a:bodyPr>
          <a:lstStyle/>
          <a:p>
            <a:r>
              <a:rPr lang="sk-SK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Alkohol kalkulačka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56" y="1991320"/>
            <a:ext cx="8508160" cy="252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84" y="4644189"/>
            <a:ext cx="1622202" cy="1622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97"/>
          <a:stretch/>
        </p:blipFill>
        <p:spPr>
          <a:xfrm>
            <a:off x="4292059" y="4799768"/>
            <a:ext cx="3651688" cy="128186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15DE26C-B955-4B2E-A901-BACABFF616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37" y="970547"/>
            <a:ext cx="1509511" cy="6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9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268761"/>
            <a:ext cx="2448272" cy="245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kupina 6"/>
          <p:cNvGrpSpPr/>
          <p:nvPr/>
        </p:nvGrpSpPr>
        <p:grpSpPr>
          <a:xfrm>
            <a:off x="28166" y="3793"/>
            <a:ext cx="9087668" cy="5760640"/>
            <a:chOff x="-89548" y="548680"/>
            <a:chExt cx="9177216" cy="57606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8F7"/>
                </a:clrFrom>
                <a:clrTo>
                  <a:srgbClr val="F6F8F7">
                    <a:alpha val="0"/>
                  </a:srgbClr>
                </a:clrTo>
              </a:clrChange>
            </a:blip>
            <a:srcRect t="2469"/>
            <a:stretch>
              <a:fillRect/>
            </a:stretch>
          </p:blipFill>
          <p:spPr bwMode="auto">
            <a:xfrm>
              <a:off x="-89548" y="548680"/>
              <a:ext cx="9177216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8F7"/>
                </a:clrFrom>
                <a:clrTo>
                  <a:srgbClr val="F6F8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9233" y="2020760"/>
              <a:ext cx="2751705" cy="275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object 2"/>
          <p:cNvSpPr txBox="1"/>
          <p:nvPr/>
        </p:nvSpPr>
        <p:spPr>
          <a:xfrm>
            <a:off x="906379" y="4761297"/>
            <a:ext cx="7620000" cy="1003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0283" marR="1532347" algn="ctr" defTabSz="457200">
              <a:lnSpc>
                <a:spcPts val="1935"/>
              </a:lnSpc>
              <a:spcBef>
                <a:spcPts val="96"/>
              </a:spcBef>
            </a:pPr>
            <a:endParaRPr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>
              <a:lnSpc>
                <a:spcPct val="101725"/>
              </a:lnSpc>
              <a:spcBef>
                <a:spcPts val="434"/>
              </a:spcBef>
            </a:pPr>
            <a:r>
              <a:rPr lang="sk-SK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Jana Shepperd</a:t>
            </a:r>
            <a:r>
              <a:rPr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sz="2400" b="1" spc="-9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sz="2400" b="1" spc="-34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sz="2400" b="1" spc="-19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zide</a:t>
            </a:r>
            <a:r>
              <a:rPr sz="2400" b="1" spc="-19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sz="2400" b="1" spc="-34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sk-SK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>
              <a:lnSpc>
                <a:spcPct val="101725"/>
              </a:lnSpc>
              <a:spcBef>
                <a:spcPts val="434"/>
              </a:spcBef>
            </a:pPr>
            <a:r>
              <a:rPr lang="sk-SK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Slovenské združenie výrobcov piva a sladu</a:t>
            </a:r>
            <a:endParaRPr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07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63" y="1986351"/>
            <a:ext cx="8597032" cy="3683324"/>
          </a:xfrm>
        </p:spPr>
        <p:txBody>
          <a:bodyPr>
            <a:normAutofit/>
          </a:bodyPr>
          <a:lstStyle/>
          <a:p>
            <a:pPr algn="ctr"/>
            <a:r>
              <a:rPr lang="sk-SK" sz="2000" b="1" dirty="0"/>
              <a:t>Pri 0,5 promile alkoholu je u vodiča pravdepodobnosť dopravnej nehody o 100% vyššia ako u vodiča, ktorý nepil.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4148" y="724597"/>
            <a:ext cx="6686884" cy="990600"/>
          </a:xfrm>
        </p:spPr>
        <p:txBody>
          <a:bodyPr>
            <a:normAutofit fontScale="90000"/>
          </a:bodyPr>
          <a:lstStyle/>
          <a:p>
            <a:r>
              <a:rPr lang="sk-SK" sz="40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Pravdepodobnosť nehody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35" y="2777706"/>
            <a:ext cx="3645060" cy="3363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666" y="3408948"/>
            <a:ext cx="4128682" cy="1522922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A17C3CE-AAE6-4D76-9B87-116CBDE00A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837" y="970547"/>
            <a:ext cx="1509511" cy="62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8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268761"/>
            <a:ext cx="2448272" cy="245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Skupina 6"/>
          <p:cNvGrpSpPr/>
          <p:nvPr/>
        </p:nvGrpSpPr>
        <p:grpSpPr>
          <a:xfrm>
            <a:off x="28166" y="3793"/>
            <a:ext cx="9087668" cy="5760640"/>
            <a:chOff x="-89548" y="548680"/>
            <a:chExt cx="9177216" cy="57606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8F7"/>
                </a:clrFrom>
                <a:clrTo>
                  <a:srgbClr val="F6F8F7">
                    <a:alpha val="0"/>
                  </a:srgbClr>
                </a:clrTo>
              </a:clrChange>
            </a:blip>
            <a:srcRect t="2469"/>
            <a:stretch>
              <a:fillRect/>
            </a:stretch>
          </p:blipFill>
          <p:spPr bwMode="auto">
            <a:xfrm>
              <a:off x="-89548" y="548680"/>
              <a:ext cx="9177216" cy="5760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6F8F7"/>
                </a:clrFrom>
                <a:clrTo>
                  <a:srgbClr val="F6F8F7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09233" y="2020760"/>
              <a:ext cx="2751705" cy="2759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object 2"/>
          <p:cNvSpPr txBox="1"/>
          <p:nvPr/>
        </p:nvSpPr>
        <p:spPr>
          <a:xfrm>
            <a:off x="1163923" y="4761297"/>
            <a:ext cx="7128791" cy="1003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0283" marR="1532347" algn="ctr" defTabSz="457200">
              <a:lnSpc>
                <a:spcPts val="1935"/>
              </a:lnSpc>
              <a:spcBef>
                <a:spcPts val="96"/>
              </a:spcBef>
            </a:pPr>
            <a:endParaRPr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>
              <a:lnSpc>
                <a:spcPct val="101725"/>
              </a:lnSpc>
              <a:spcBef>
                <a:spcPts val="434"/>
              </a:spcBef>
            </a:pPr>
            <a:r>
              <a:rPr lang="sk-SK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Jana Shepperd</a:t>
            </a:r>
            <a:r>
              <a:rPr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sz="2400" b="1" spc="-9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sz="2400" b="1" spc="-34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sz="2400" b="1" spc="-19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zide</a:t>
            </a:r>
            <a:r>
              <a:rPr sz="2400" b="1" spc="-19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sz="2400" b="1" spc="-34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S</a:t>
            </a:r>
            <a:r>
              <a:rPr sz="2400" b="1" spc="4" dirty="0">
                <a:latin typeface="Verdana" pitchFamily="34" charset="0"/>
                <a:ea typeface="Verdana" pitchFamily="34" charset="0"/>
                <a:cs typeface="Verdana" pitchFamily="34" charset="0"/>
              </a:rPr>
              <a:t>Z</a:t>
            </a:r>
            <a:r>
              <a:rPr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sz="2400" b="1" spc="-9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sk-SK" sz="2400" b="1" spc="-9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462709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de&amp;ncaron; zodpovedno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" name="object 5"/>
          <p:cNvSpPr txBox="1"/>
          <p:nvPr/>
        </p:nvSpPr>
        <p:spPr>
          <a:xfrm>
            <a:off x="755576" y="764704"/>
            <a:ext cx="741682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 defTabSz="457200">
              <a:lnSpc>
                <a:spcPts val="3360"/>
              </a:lnSpc>
              <a:spcBef>
                <a:spcPts val="168"/>
              </a:spcBef>
            </a:pPr>
            <a:r>
              <a:rPr lang="sk-SK" sz="36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Posolstvo DZ 2017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323528" y="1566862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Ak sa chystáte do spoločnosti, kde sa bude konzumovať alkohol,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naplánujte si návrat domov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755650" lvl="1" indent="-28575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dohodnite sa, kto šoféruje; </a:t>
            </a:r>
          </a:p>
          <a:p>
            <a:pPr marL="755650" lvl="1" indent="-28575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zavolajte si taxík; </a:t>
            </a:r>
          </a:p>
          <a:p>
            <a:pPr marL="755650" lvl="1" indent="-28575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choďte MHD; </a:t>
            </a:r>
          </a:p>
          <a:p>
            <a:pPr marL="755650" lvl="1" indent="-28575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choďte pešo</a:t>
            </a:r>
          </a:p>
          <a:p>
            <a:pPr marL="2984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Ak ste už prišli autom,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zvoľte nealko.</a:t>
            </a:r>
          </a:p>
          <a:p>
            <a:pPr marL="2984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Ak ste konzumovali alkohol, preverte si, či malo Vaše telo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dostatok času alkohol odbúrať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(orientačná tabuľka, jednorazový </a:t>
            </a:r>
            <a:r>
              <a:rPr lang="sk-SK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alkotester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pPr marL="298450" indent="-28575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ctr" defTabSz="457200">
              <a:lnSpc>
                <a:spcPct val="150000"/>
              </a:lnSpc>
            </a:pPr>
            <a:r>
              <a:rPr lang="sk-SK" altLang="sk-SK" sz="2400" b="1" dirty="0">
                <a:solidFill>
                  <a:srgbClr val="007A3E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KEĎ PIJEM, AUTO OSTANE DOMA</a:t>
            </a:r>
          </a:p>
          <a:p>
            <a:pPr marL="298450" indent="-28575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DC1A3997-7469-4CAC-A726-280391982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413376"/>
            <a:ext cx="8640960" cy="4320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KAŽDÝ DEŇ MOŽETE MAŤ DEŇ ZODPOVEDNOSTI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122519"/>
            <a:ext cx="864096" cy="37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716003"/>
            <a:ext cx="720079" cy="42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3212976"/>
            <a:ext cx="504056" cy="57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C7E7A468-D3AD-4544-876B-780486B81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6381328"/>
            <a:ext cx="6624736" cy="4320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D1A50BB1-E8AC-4DDD-8995-4204F9675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903" y="5285874"/>
            <a:ext cx="1293041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08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049" y="8456"/>
            <a:ext cx="773692" cy="7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de&amp;ncaron; zodpovedno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03648" y="6381328"/>
            <a:ext cx="6624736" cy="4320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KEĎ PIJEM, AUTO OSTANE DOMA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755576" y="271327"/>
            <a:ext cx="741682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 defTabSz="457200">
              <a:lnSpc>
                <a:spcPts val="3360"/>
              </a:lnSpc>
              <a:spcBef>
                <a:spcPts val="168"/>
              </a:spcBef>
            </a:pP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Posolstvo DZ 2017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323528" y="1394380"/>
            <a:ext cx="8280920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55650" lvl="1" indent="-285750" defTabSz="457200">
              <a:lnSpc>
                <a:spcPct val="150000"/>
              </a:lnSpc>
              <a:spcBef>
                <a:spcPts val="801"/>
              </a:spcBef>
              <a:buFont typeface="Wingdings" panose="05000000000000000000" pitchFamily="2" charset="2"/>
              <a:buChar char="Ø"/>
            </a:pP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5F278D32-BB46-4FD8-952A-0DB27BEF0A82}"/>
              </a:ext>
            </a:extLst>
          </p:cNvPr>
          <p:cNvSpPr txBox="1"/>
          <p:nvPr/>
        </p:nvSpPr>
        <p:spPr>
          <a:xfrm>
            <a:off x="260093" y="6041466"/>
            <a:ext cx="7552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/>
              <a:t>*ceny sú približné, vychádzajúce zo skutočných reálií</a:t>
            </a:r>
            <a:endParaRPr lang="en-US" sz="1400" dirty="0"/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816A1214-018F-4E91-8016-1CEAE9456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98022"/>
              </p:ext>
            </p:extLst>
          </p:nvPr>
        </p:nvGraphicFramePr>
        <p:xfrm>
          <a:off x="260093" y="746149"/>
          <a:ext cx="8737213" cy="5291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0411">
                  <a:extLst>
                    <a:ext uri="{9D8B030D-6E8A-4147-A177-3AD203B41FA5}">
                      <a16:colId xmlns:a16="http://schemas.microsoft.com/office/drawing/2014/main" val="4102392775"/>
                    </a:ext>
                  </a:extLst>
                </a:gridCol>
                <a:gridCol w="1494624">
                  <a:extLst>
                    <a:ext uri="{9D8B030D-6E8A-4147-A177-3AD203B41FA5}">
                      <a16:colId xmlns:a16="http://schemas.microsoft.com/office/drawing/2014/main" val="1328293700"/>
                    </a:ext>
                  </a:extLst>
                </a:gridCol>
                <a:gridCol w="2401309">
                  <a:extLst>
                    <a:ext uri="{9D8B030D-6E8A-4147-A177-3AD203B41FA5}">
                      <a16:colId xmlns:a16="http://schemas.microsoft.com/office/drawing/2014/main" val="3018947316"/>
                    </a:ext>
                  </a:extLst>
                </a:gridCol>
                <a:gridCol w="1510869">
                  <a:extLst>
                    <a:ext uri="{9D8B030D-6E8A-4147-A177-3AD203B41FA5}">
                      <a16:colId xmlns:a16="http://schemas.microsoft.com/office/drawing/2014/main" val="706030565"/>
                    </a:ext>
                  </a:extLst>
                </a:gridCol>
              </a:tblGrid>
              <a:tr h="566028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2000" dirty="0">
                          <a:effectLst/>
                        </a:rPr>
                        <a:t>CENA ZA</a:t>
                      </a:r>
                      <a:br>
                        <a:rPr lang="sk-SK" sz="2000" dirty="0">
                          <a:effectLst/>
                        </a:rPr>
                      </a:br>
                      <a:r>
                        <a:rPr lang="sk-SK" sz="2000" dirty="0">
                          <a:solidFill>
                            <a:srgbClr val="FF0000"/>
                          </a:solidFill>
                          <a:effectLst/>
                        </a:rPr>
                        <a:t>nezodpovedné pitie                       </a:t>
                      </a:r>
                      <a:r>
                        <a:rPr lang="sk-SK" sz="2000" dirty="0">
                          <a:effectLst/>
                        </a:rPr>
                        <a:t>                          zodpovedné pitie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619155"/>
                  </a:ext>
                </a:extLst>
              </a:tr>
              <a:tr h="47988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Vodič „nafúka“ za volantom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b="1" dirty="0">
                          <a:solidFill>
                            <a:schemeClr val="bg1"/>
                          </a:solidFill>
                          <a:effectLst/>
                        </a:rPr>
                        <a:t> Vodič zaparkuje auto a </a:t>
                      </a:r>
                      <a:br>
                        <a:rPr lang="sk-SK" sz="16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sk-SK" sz="1600" b="1" dirty="0">
                          <a:solidFill>
                            <a:schemeClr val="bg1"/>
                          </a:solidFill>
                          <a:effectLst/>
                        </a:rPr>
                        <a:t>zvolí alternatívu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219782"/>
                  </a:ext>
                </a:extLst>
              </a:tr>
              <a:tr h="4198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Zadržanie vodičského preukazu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do 3 rokov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Odvoz kamarátom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0 €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extLst>
                  <a:ext uri="{0D108BD9-81ED-4DB2-BD59-A6C34878D82A}">
                    <a16:rowId xmlns:a16="http://schemas.microsoft.com/office/drawing/2014/main" val="3839708614"/>
                  </a:ext>
                </a:extLst>
              </a:tr>
              <a:tr h="4181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Pokuta za alkohol za volantom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do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sk-SK" sz="1400" b="1" dirty="0">
                          <a:effectLst/>
                        </a:rPr>
                        <a:t>800</a:t>
                      </a:r>
                      <a:r>
                        <a:rPr lang="en-US" sz="1400" b="1" dirty="0">
                          <a:effectLst/>
                        </a:rPr>
                        <a:t>,00</a:t>
                      </a:r>
                      <a:r>
                        <a:rPr lang="sk-SK" sz="1400" b="1" dirty="0">
                          <a:effectLst/>
                        </a:rPr>
                        <a:t> €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Pešo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0 €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extLst>
                  <a:ext uri="{0D108BD9-81ED-4DB2-BD59-A6C34878D82A}">
                    <a16:rowId xmlns:a16="http://schemas.microsoft.com/office/drawing/2014/main" val="2814423915"/>
                  </a:ext>
                </a:extLst>
              </a:tr>
              <a:tr h="629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Sedenia a potvrdenie od psychiatra, že vodič nie je závislý od alkoholu 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b="1" dirty="0">
                          <a:effectLst/>
                        </a:rPr>
                        <a:t>100,</a:t>
                      </a:r>
                      <a:r>
                        <a:rPr lang="en-US" sz="1400" b="1" dirty="0">
                          <a:effectLst/>
                        </a:rPr>
                        <a:t>00</a:t>
                      </a:r>
                      <a:r>
                        <a:rPr lang="sk-SK" sz="1400" b="1" dirty="0">
                          <a:effectLst/>
                        </a:rPr>
                        <a:t> €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MHD *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2 €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extLst>
                  <a:ext uri="{0D108BD9-81ED-4DB2-BD59-A6C34878D82A}">
                    <a16:rowId xmlns:a16="http://schemas.microsoft.com/office/drawing/2014/main" val="3860091328"/>
                  </a:ext>
                </a:extLst>
              </a:tr>
              <a:tr h="629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Odborné poradenstvo u psychológa: 4x skupinové sedenia + záverečný pohovor *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 </a:t>
                      </a:r>
                      <a:r>
                        <a:rPr lang="sk-SK" sz="1400" b="1" dirty="0">
                          <a:effectLst/>
                        </a:rPr>
                        <a:t>300</a:t>
                      </a:r>
                      <a:r>
                        <a:rPr lang="en-US" sz="1400" b="1" dirty="0">
                          <a:effectLst/>
                        </a:rPr>
                        <a:t>,00</a:t>
                      </a:r>
                      <a:r>
                        <a:rPr lang="sk-SK" sz="1400" b="1" dirty="0">
                          <a:effectLst/>
                        </a:rPr>
                        <a:t> €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Taxi *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15 €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extLst>
                  <a:ext uri="{0D108BD9-81ED-4DB2-BD59-A6C34878D82A}">
                    <a16:rowId xmlns:a16="http://schemas.microsoft.com/office/drawing/2014/main" val="1355730844"/>
                  </a:ext>
                </a:extLst>
              </a:tr>
              <a:tr h="8397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</a:rPr>
                        <a:t>Skúška na dopravnom inšpektoráte (ak je vodičský preukaz odobratý dlhšie ako 2 roky)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effectLst/>
                        </a:rPr>
                        <a:t>16,50 €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chemeClr val="bg1"/>
                          </a:solidFill>
                          <a:effectLst/>
                        </a:rPr>
                        <a:t>Hotel *</a:t>
                      </a:r>
                      <a:endParaRPr lang="en-US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</a:rPr>
                        <a:t>70 €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/>
                </a:tc>
                <a:extLst>
                  <a:ext uri="{0D108BD9-81ED-4DB2-BD59-A6C34878D82A}">
                    <a16:rowId xmlns:a16="http://schemas.microsoft.com/office/drawing/2014/main" val="3101721608"/>
                  </a:ext>
                </a:extLst>
              </a:tr>
              <a:tr h="4267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effectLst/>
                        </a:rPr>
                        <a:t>NAJVYŠŠIA CENA *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FF0000"/>
                          </a:solidFill>
                          <a:effectLst/>
                        </a:rPr>
                        <a:t>1 216,50 €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lv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FF0000"/>
                          </a:solidFill>
                          <a:effectLst/>
                        </a:rPr>
                        <a:t>NAJVYŠŠIA CENA*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 anchor="ctr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rgbClr val="FF0000"/>
                          </a:solidFill>
                          <a:effectLst/>
                        </a:rPr>
                        <a:t>70 €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 anchor="ctr"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74148"/>
                  </a:ext>
                </a:extLst>
              </a:tr>
              <a:tr h="60681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800" dirty="0">
                          <a:solidFill>
                            <a:schemeClr val="bg1"/>
                          </a:solidFill>
                          <a:effectLst/>
                        </a:rPr>
                        <a:t> CENA ZA ŽIVOT A ZDRAVIE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 anchor="ctr">
                    <a:solidFill>
                      <a:srgbClr val="0066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k-SK" sz="1800" b="1" dirty="0">
                          <a:solidFill>
                            <a:schemeClr val="bg1"/>
                          </a:solidFill>
                          <a:effectLst/>
                        </a:rPr>
                        <a:t>NEVYČÍSLITEĽNÁ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5" marR="61335" marT="0" marB="0" anchor="ctr"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k-SK" sz="1400" dirty="0">
                        <a:effectLst/>
                      </a:endParaRPr>
                    </a:p>
                  </a:txBody>
                  <a:tcPr marL="61335" marR="61335" marT="0" marB="0"/>
                </a:tc>
                <a:tc hMerge="1"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</a:txBody>
                  <a:tcPr marL="61335" marR="61335" marT="0" marB="0"/>
                </a:tc>
                <a:extLst>
                  <a:ext uri="{0D108BD9-81ED-4DB2-BD59-A6C34878D82A}">
                    <a16:rowId xmlns:a16="http://schemas.microsoft.com/office/drawing/2014/main" val="1700063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6541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395536" y="1440485"/>
            <a:ext cx="8280920" cy="40767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3808" defTabSz="457200">
              <a:spcBef>
                <a:spcPts val="127"/>
              </a:spcBef>
            </a:pPr>
            <a:endParaRPr lang="sk-SK" sz="1600" b="1" baseline="3413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8450" indent="-285750" defTabSz="457200">
              <a:lnSpc>
                <a:spcPct val="150000"/>
              </a:lnSpc>
              <a:spcBef>
                <a:spcPts val="801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Preventívna poli</a:t>
            </a:r>
            <a:r>
              <a:rPr lang="sk-SK" sz="1600" spc="-9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aj</a:t>
            </a:r>
            <a:r>
              <a:rPr lang="sk-SK" sz="1600" spc="-29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</a:t>
            </a:r>
            <a:r>
              <a:rPr lang="sk-SK" sz="1600" spc="-3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akcia 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sk-SK" sz="1600" b="1" spc="-9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ôsmych k</a:t>
            </a:r>
            <a:r>
              <a:rPr lang="sk-SK" sz="1600" b="1" spc="-5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ajsk</a:t>
            </a:r>
            <a:r>
              <a:rPr lang="sk-SK" sz="1600" b="1" spc="-25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ý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</a:t>
            </a:r>
            <a:r>
              <a:rPr lang="sk-SK" sz="1600" b="1" spc="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mestách </a:t>
            </a: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počas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celého predĺženého víkendu: 13.-17.9.2017  </a:t>
            </a:r>
            <a:endParaRPr lang="sk-SK" sz="1600" spc="4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8450" marR="2631" indent="-285750" defTabSz="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sk-SK" sz="1600" spc="-1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Kontrola prítomnosti alkoholu v dychu + krátky dotazník</a:t>
            </a:r>
          </a:p>
          <a:p>
            <a:pPr marL="298450" marR="2631" indent="-285750" defTabSz="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sk-SK" sz="1600" spc="-1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Vodiči s </a:t>
            </a:r>
            <a:r>
              <a:rPr lang="sk-SK" sz="1600" b="1" spc="-1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alkoholom v dychu -</a:t>
            </a:r>
            <a:r>
              <a:rPr lang="sk-SK" sz="1600" spc="-1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sankcie podľa platnej legislatívy </a:t>
            </a:r>
          </a:p>
          <a:p>
            <a:pPr marL="298450" marR="2631" indent="-285750" defTabSz="457200">
              <a:lnSpc>
                <a:spcPct val="15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sk-SK" sz="1600" b="1" spc="-1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Zodpovední vodiči</a:t>
            </a:r>
            <a:r>
              <a:rPr lang="sk-SK" sz="1600" spc="-14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 </a:t>
            </a:r>
          </a:p>
          <a:p>
            <a:pPr marL="2584450" marR="2631" lvl="5" indent="-285750" defTabSz="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informačný leták o nebezpečenstve alkoholu                     za volantom</a:t>
            </a:r>
          </a:p>
          <a:p>
            <a:pPr marL="2584450" marR="2631" lvl="5" indent="-285750" defTabSz="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jednorazový </a:t>
            </a:r>
            <a:r>
              <a:rPr lang="sk-SK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alkotester</a:t>
            </a: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584450" marR="2631" lvl="5" indent="-285750" defTabSz="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nealkoholické pivo</a:t>
            </a:r>
            <a:endParaRPr lang="sk-SK" sz="1600" spc="-14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55650" lvl="1" indent="-285750" defTabSz="457200">
              <a:lnSpc>
                <a:spcPct val="150000"/>
              </a:lnSpc>
              <a:spcBef>
                <a:spcPts val="801"/>
              </a:spcBef>
              <a:buFont typeface="Wingdings" panose="05000000000000000000" pitchFamily="2" charset="2"/>
              <a:buChar char="Ø"/>
            </a:pPr>
            <a:endParaRPr lang="sk-SK" sz="1600" spc="-14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8450" marR="2631" indent="-285750" defTabSz="457200">
              <a:lnSpc>
                <a:spcPct val="150000"/>
              </a:lnSpc>
              <a:spcBef>
                <a:spcPts val="375"/>
              </a:spcBef>
              <a:buFont typeface="Wingdings" panose="05000000000000000000" pitchFamily="2" charset="2"/>
              <a:buChar char="Ø"/>
            </a:pPr>
            <a:endParaRPr lang="sk-SK" sz="1600" spc="-14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2631" defTabSz="457200">
              <a:lnSpc>
                <a:spcPct val="101725"/>
              </a:lnSpc>
              <a:spcBef>
                <a:spcPts val="375"/>
              </a:spcBef>
            </a:pPr>
            <a:endParaRPr lang="sk-SK" sz="1600" spc="-14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marR="2631" defTabSz="457200">
              <a:lnSpc>
                <a:spcPct val="101725"/>
              </a:lnSpc>
              <a:spcBef>
                <a:spcPts val="375"/>
              </a:spcBef>
            </a:pPr>
            <a:endParaRPr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75656" y="6398656"/>
            <a:ext cx="6120681" cy="4320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KEĎ PIJEM, AUTO OSTANE DOMA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58878"/>
            <a:ext cx="1195845" cy="196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ject 5"/>
          <p:cNvSpPr txBox="1"/>
          <p:nvPr/>
        </p:nvSpPr>
        <p:spPr>
          <a:xfrm>
            <a:off x="755576" y="764704"/>
            <a:ext cx="741682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 defTabSz="457200">
              <a:lnSpc>
                <a:spcPts val="3360"/>
              </a:lnSpc>
              <a:spcBef>
                <a:spcPts val="168"/>
              </a:spcBef>
            </a:pP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Priebeh Dňa zodpovednosti</a:t>
            </a:r>
            <a:r>
              <a:rPr lang="sk-SK" sz="3200" b="1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</a:p>
        </p:txBody>
      </p:sp>
      <p:sp>
        <p:nvSpPr>
          <p:cNvPr id="2" name="Obdĺžnik 1">
            <a:extLst>
              <a:ext uri="{FF2B5EF4-FFF2-40B4-BE49-F238E27FC236}">
                <a16:creationId xmlns:a16="http://schemas.microsoft.com/office/drawing/2014/main" id="{013404F5-395D-45F3-86DE-ED0B5EB4AA29}"/>
              </a:ext>
            </a:extLst>
          </p:cNvPr>
          <p:cNvSpPr/>
          <p:nvPr/>
        </p:nvSpPr>
        <p:spPr>
          <a:xfrm>
            <a:off x="248653" y="5790499"/>
            <a:ext cx="87158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Akciu mediálne podporuje rozhlasové dopravné spravodajstvo </a:t>
            </a:r>
            <a:r>
              <a:rPr lang="sk-SK" sz="16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Zelená vlna RTVS</a:t>
            </a:r>
            <a:r>
              <a:rPr lang="sk-SK" sz="1600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681E732-8686-4C24-B20F-902EDE119EC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895" y="4900863"/>
            <a:ext cx="1858561" cy="616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638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l="10000" t="-5000" r="10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-28666" y="1236613"/>
            <a:ext cx="917266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8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ĎAKUJEME</a:t>
            </a:r>
          </a:p>
          <a:p>
            <a:pPr algn="ctr"/>
            <a:r>
              <a:rPr lang="sk-SK" sz="8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 </a:t>
            </a:r>
          </a:p>
          <a:p>
            <a:pPr algn="ctr"/>
            <a:r>
              <a:rPr lang="sk-SK" sz="8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   Z    RN    SŤ</a:t>
            </a:r>
          </a:p>
          <a:p>
            <a:pPr algn="ctr"/>
            <a:r>
              <a:rPr lang="sk-SK" sz="8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                              </a:t>
            </a:r>
            <a:endParaRPr lang="sk-SK" sz="8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Obrázok 0" descr="Description: logoSZVPa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8" y="3940562"/>
            <a:ext cx="1203739" cy="87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Skupina 6"/>
          <p:cNvGrpSpPr/>
          <p:nvPr/>
        </p:nvGrpSpPr>
        <p:grpSpPr>
          <a:xfrm>
            <a:off x="3390556" y="3927388"/>
            <a:ext cx="819004" cy="814826"/>
            <a:chOff x="385499" y="3562979"/>
            <a:chExt cx="802125" cy="80212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Ovál 7"/>
            <p:cNvSpPr/>
            <p:nvPr/>
          </p:nvSpPr>
          <p:spPr>
            <a:xfrm>
              <a:off x="426561" y="3618262"/>
              <a:ext cx="720000" cy="72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/>
            </a:p>
          </p:txBody>
        </p:sp>
        <p:pic>
          <p:nvPicPr>
            <p:cNvPr id="9" name="Picture 2" descr="C:\_Zdenka\PZ_CMYK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99" y="3562979"/>
              <a:ext cx="802125" cy="80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56" y="3920801"/>
            <a:ext cx="833325" cy="828000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36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4BDD40-ADB2-4DC7-95C8-7DF49A50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Slovenské združenie výrobcov piva a sladu</a:t>
            </a:r>
            <a:br>
              <a:rPr lang="sk-SK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1E3F02A-6527-4978-B3E9-AF4519A4E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" y="2130921"/>
            <a:ext cx="9144000" cy="387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5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4414" y="741868"/>
            <a:ext cx="76622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 defTabSz="457200">
              <a:lnSpc>
                <a:spcPts val="3360"/>
              </a:lnSpc>
              <a:spcBef>
                <a:spcPts val="168"/>
              </a:spcBef>
            </a:pP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Zodp</a:t>
            </a:r>
            <a:r>
              <a:rPr lang="sk-SK" sz="3200" b="1" spc="-14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sk-SK" sz="3200" b="1" spc="-29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</a:t>
            </a:r>
            <a:r>
              <a:rPr lang="sk-SK" sz="3200" b="1" spc="-14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sk-SK" sz="3200" b="1" spc="-25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tné</a:t>
            </a:r>
            <a:r>
              <a:rPr lang="sk-SK" sz="3200" b="1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aktivity pivovarníkov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2366" y="1122378"/>
            <a:ext cx="7946056" cy="495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 defTabSz="457200">
              <a:lnSpc>
                <a:spcPts val="1935"/>
              </a:lnSpc>
              <a:spcBef>
                <a:spcPts val="96"/>
              </a:spcBef>
              <a:buFont typeface="Wingdings" panose="05000000000000000000" pitchFamily="2" charset="2"/>
              <a:buChar char="ü"/>
            </a:pPr>
            <a:endParaRPr lang="sk-SK" sz="1600" b="1" dirty="0">
              <a:solidFill>
                <a:prstClr val="black"/>
              </a:solidFill>
              <a:cs typeface="Calibri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sk-SK" sz="2800" b="1" dirty="0">
              <a:solidFill>
                <a:srgbClr val="0066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12700" marR="34290" defTabSz="457200">
              <a:lnSpc>
                <a:spcPts val="2165"/>
              </a:lnSpc>
              <a:spcBef>
                <a:spcPts val="11"/>
              </a:spcBef>
            </a:pPr>
            <a:endParaRPr lang="sk-SK" sz="4000" baseline="1517" dirty="0">
              <a:solidFill>
                <a:prstClr val="black"/>
              </a:solidFill>
              <a:cs typeface="Calibri"/>
            </a:endParaRPr>
          </a:p>
          <a:p>
            <a:pPr marL="12700" marR="34290" defTabSz="457200">
              <a:lnSpc>
                <a:spcPts val="2165"/>
              </a:lnSpc>
              <a:spcBef>
                <a:spcPts val="11"/>
              </a:spcBef>
            </a:pPr>
            <a:r>
              <a:rPr lang="sk-SK" dirty="0">
                <a:solidFill>
                  <a:prstClr val="black"/>
                </a:solidFill>
                <a:cs typeface="Calibri"/>
              </a:rPr>
              <a:t>     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8191" y="3590569"/>
            <a:ext cx="5782995" cy="528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 defTabSz="457200">
              <a:lnSpc>
                <a:spcPts val="1935"/>
              </a:lnSpc>
              <a:spcBef>
                <a:spcPts val="96"/>
              </a:spcBef>
            </a:pP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925941" y="4161240"/>
            <a:ext cx="691227" cy="27076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4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2014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23528" y="1412776"/>
            <a:ext cx="7824894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Cieľ:</a:t>
            </a:r>
          </a:p>
          <a:p>
            <a:pPr marL="800100" lvl="1" indent="-34290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Osveta o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umiernenej konzumácii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alkoholických nápojov </a:t>
            </a:r>
          </a:p>
          <a:p>
            <a:pPr marL="800100" lvl="1" indent="-34290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Prevencia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nezodpovednej konzumácie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alkoholu a jej následkov</a:t>
            </a:r>
          </a:p>
          <a:p>
            <a:pPr marL="12700" defTabSz="457200">
              <a:lnSpc>
                <a:spcPct val="150000"/>
              </a:lnSpc>
              <a:spcBef>
                <a:spcPts val="86"/>
              </a:spcBef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Cieľová skupina: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spotrebitelia</a:t>
            </a:r>
          </a:p>
          <a:p>
            <a:pPr defTabSz="457200">
              <a:lnSpc>
                <a:spcPct val="150000"/>
              </a:lnSpc>
            </a:pP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Citlivé skupiny: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Deti a mladiství	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Tehotné ženy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Účastníci cestnej premávky</a:t>
            </a:r>
          </a:p>
          <a:p>
            <a:pPr marL="12700" defTabSz="457200">
              <a:lnSpc>
                <a:spcPct val="150000"/>
              </a:lnSpc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Nástroje:</a:t>
            </a:r>
          </a:p>
          <a:p>
            <a:pPr marL="800100" lvl="1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Piktogramy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obaloch</a:t>
            </a: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Verifikácia veku </a:t>
            </a:r>
            <a:r>
              <a:rPr lang="sk-SK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aplikáciách a na webových stránkach</a:t>
            </a: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Web</a:t>
            </a:r>
            <a:r>
              <a:rPr lang="sk-SK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slovenskepivo.sk, promileinfo.sk, rozumne.sk</a:t>
            </a:r>
          </a:p>
          <a:p>
            <a:pPr marL="12700" defTabSz="457200">
              <a:lnSpc>
                <a:spcPct val="150000"/>
              </a:lnSpc>
              <a:spcBef>
                <a:spcPts val="86"/>
              </a:spcBef>
            </a:pPr>
            <a:endParaRPr lang="sk-SK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defTabSz="457200">
              <a:lnSpc>
                <a:spcPct val="150000"/>
              </a:lnSpc>
              <a:spcBef>
                <a:spcPts val="86"/>
              </a:spcBef>
            </a:pPr>
            <a:endParaRPr lang="sk-SK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457200">
              <a:lnSpc>
                <a:spcPct val="150000"/>
              </a:lnSpc>
            </a:pPr>
            <a:endParaRPr lang="sk-SK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9E5992B7-2460-4D98-87DE-FE2EE87772A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6071" y="3250307"/>
            <a:ext cx="419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B8DC44B7-E2EE-4C4B-B048-ABE24B78F57F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8963" y="3614539"/>
            <a:ext cx="4286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E3215618-C436-4CD8-810F-D767EA262325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005064"/>
            <a:ext cx="4286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222FA3F7-150D-432E-95E4-DB6BE7F14D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1903" y="5285874"/>
            <a:ext cx="1293041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8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95536" y="1484784"/>
            <a:ext cx="8424936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defTabSz="457200">
              <a:lnSpc>
                <a:spcPct val="150000"/>
              </a:lnSpc>
              <a:spcBef>
                <a:spcPts val="86"/>
              </a:spcBef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Záväzky pivovarníkov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298450" marR="26746" indent="-285750" defTabSz="457200">
              <a:lnSpc>
                <a:spcPct val="150000"/>
              </a:lnSpc>
              <a:spcBef>
                <a:spcPts val="76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2005: </a:t>
            </a:r>
            <a:r>
              <a:rPr lang="sk-SK" sz="16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Road </a:t>
            </a:r>
            <a:r>
              <a:rPr lang="sk-SK" sz="16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Safety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6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Charter</a:t>
            </a:r>
            <a:endParaRPr lang="sk-SK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8450" marR="26746" indent="-285750" defTabSz="457200">
              <a:lnSpc>
                <a:spcPct val="150000"/>
              </a:lnSpc>
              <a:spcBef>
                <a:spcPts val="76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2007: </a:t>
            </a: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Charter of the EU Alcohol and Health Forum</a:t>
            </a:r>
            <a:endParaRPr lang="sk-SK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8450" marR="26746" indent="-285750" defTabSz="457200">
              <a:lnSpc>
                <a:spcPct val="150000"/>
              </a:lnSpc>
              <a:spcBef>
                <a:spcPts val="76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2012: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6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European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6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Beer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1600" b="1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Pledge</a:t>
            </a: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Beer, Wine and Spirits </a:t>
            </a:r>
            <a:b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	 </a:t>
            </a:r>
            <a: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Producers’ Commitments</a:t>
            </a:r>
            <a:endParaRPr lang="sk-SK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98450" marR="26746" indent="-285750" defTabSz="457200">
              <a:lnSpc>
                <a:spcPct val="150000"/>
              </a:lnSpc>
              <a:spcBef>
                <a:spcPts val="76"/>
              </a:spcBef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2015: </a:t>
            </a:r>
            <a:r>
              <a:rPr lang="sk-SK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Etický kódex komerčnej komunikácie</a:t>
            </a:r>
            <a:r>
              <a:rPr lang="sk-SK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(reklama a marketing)</a:t>
            </a:r>
          </a:p>
          <a:p>
            <a:pPr defTabSz="457200">
              <a:lnSpc>
                <a:spcPct val="150000"/>
              </a:lnSpc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Spolupráca v rámci 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Národného akčného plánu pre problémy </a:t>
            </a:r>
            <a:br>
              <a:rPr lang="en-US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 alkoholom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MV SR (PPZ)</a:t>
            </a: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MDVRR SR (BECEP)</a:t>
            </a: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MZ SR (UVZ SR)</a:t>
            </a:r>
            <a:endParaRPr lang="en-US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</a:t>
            </a:r>
            <a:r>
              <a:rPr lang="sk-SK" sz="1600" dirty="0" err="1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čianske</a:t>
            </a: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združenia PRIMA, OLÚP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4414" y="741868"/>
            <a:ext cx="76622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 defTabSz="457200">
              <a:lnSpc>
                <a:spcPts val="3360"/>
              </a:lnSpc>
              <a:spcBef>
                <a:spcPts val="168"/>
              </a:spcBef>
            </a:pPr>
            <a:r>
              <a:rPr lang="sk-SK" sz="36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Samoregulácia </a:t>
            </a:r>
            <a:endParaRPr sz="3600" b="1" baseline="3413" dirty="0">
              <a:solidFill>
                <a:srgbClr val="00793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366" y="1122378"/>
            <a:ext cx="7946056" cy="49512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 defTabSz="457200">
              <a:lnSpc>
                <a:spcPts val="1935"/>
              </a:lnSpc>
              <a:spcBef>
                <a:spcPts val="96"/>
              </a:spcBef>
              <a:buFont typeface="Wingdings" panose="05000000000000000000" pitchFamily="2" charset="2"/>
              <a:buChar char="ü"/>
            </a:pPr>
            <a:endParaRPr lang="sk-SK" sz="1600" b="1" dirty="0">
              <a:solidFill>
                <a:prstClr val="black"/>
              </a:solidFill>
              <a:cs typeface="Calibri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sk-SK" sz="2800" b="1" dirty="0">
              <a:solidFill>
                <a:srgbClr val="0066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12700" marR="34290" defTabSz="457200">
              <a:lnSpc>
                <a:spcPts val="2165"/>
              </a:lnSpc>
              <a:spcBef>
                <a:spcPts val="11"/>
              </a:spcBef>
            </a:pPr>
            <a:endParaRPr lang="sk-SK" sz="4000" baseline="1517" dirty="0">
              <a:solidFill>
                <a:prstClr val="black"/>
              </a:solidFill>
              <a:cs typeface="Calibri"/>
            </a:endParaRPr>
          </a:p>
          <a:p>
            <a:pPr marL="12700" marR="34290" defTabSz="457200">
              <a:lnSpc>
                <a:spcPts val="2165"/>
              </a:lnSpc>
              <a:spcBef>
                <a:spcPts val="11"/>
              </a:spcBef>
            </a:pPr>
            <a:r>
              <a:rPr lang="sk-SK" dirty="0">
                <a:solidFill>
                  <a:prstClr val="black"/>
                </a:solidFill>
                <a:cs typeface="Calibri"/>
              </a:rPr>
              <a:t>     </a:t>
            </a:r>
            <a:endParaRPr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4" descr="Výsledok vyh&amp;lcaron;adávania obrázkov pre dopyt the Brewers of Europe">
            <a:extLst>
              <a:ext uri="{FF2B5EF4-FFF2-40B4-BE49-F238E27FC236}">
                <a16:creationId xmlns:a16="http://schemas.microsoft.com/office/drawing/2014/main" id="{F3EF9FB8-B873-4672-808B-B6C185EA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6015" y="1928210"/>
            <a:ext cx="1374698" cy="1080120"/>
          </a:xfrm>
          <a:prstGeom prst="rect">
            <a:avLst/>
          </a:prstGeom>
          <a:noFill/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CCD230A-5DFC-41D1-B47A-7004E7B94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903" y="5285874"/>
            <a:ext cx="1293041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55576" y="764704"/>
            <a:ext cx="766224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 defTabSz="457200">
              <a:lnSpc>
                <a:spcPts val="3360"/>
              </a:lnSpc>
              <a:spcBef>
                <a:spcPts val="168"/>
              </a:spcBef>
            </a:pP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História projektu</a:t>
            </a:r>
            <a:r>
              <a:rPr lang="sk-SK" sz="3200" b="1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Deň</a:t>
            </a:r>
            <a:r>
              <a:rPr lang="sk-SK" sz="3200" b="1" spc="-19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zo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dp</a:t>
            </a:r>
            <a:r>
              <a:rPr lang="sk-SK" sz="3200" b="1" spc="-14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sk-SK" sz="3200" b="1" spc="-29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</a:t>
            </a:r>
            <a:r>
              <a:rPr lang="sk-SK" sz="3200" b="1" spc="-14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sk-SK" sz="3200" b="1" spc="-25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sk-SK" sz="32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</a:t>
            </a:r>
            <a:endParaRPr lang="sk-SK" sz="32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366" y="1484784"/>
            <a:ext cx="7946056" cy="1780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 defTabSz="457200">
              <a:lnSpc>
                <a:spcPts val="1935"/>
              </a:lnSpc>
              <a:spcBef>
                <a:spcPts val="96"/>
              </a:spcBef>
              <a:buFont typeface="Wingdings" panose="05000000000000000000" pitchFamily="2" charset="2"/>
              <a:buChar char="ü"/>
            </a:pPr>
            <a:endParaRPr lang="sk-SK" sz="1600" b="1" dirty="0">
              <a:solidFill>
                <a:prstClr val="black"/>
              </a:solidFill>
              <a:cs typeface="Calibri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sk-SK" sz="2800" b="1" dirty="0">
              <a:solidFill>
                <a:srgbClr val="00660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 marL="12700" marR="34290" defTabSz="457200">
              <a:lnSpc>
                <a:spcPts val="2165"/>
              </a:lnSpc>
              <a:spcBef>
                <a:spcPts val="11"/>
              </a:spcBef>
            </a:pPr>
            <a:endParaRPr lang="sk-SK" sz="4000" baseline="1517" dirty="0">
              <a:solidFill>
                <a:prstClr val="black"/>
              </a:solidFill>
              <a:cs typeface="Calibri"/>
            </a:endParaRPr>
          </a:p>
          <a:p>
            <a:pPr marL="12700" marR="34290" defTabSz="457200">
              <a:lnSpc>
                <a:spcPts val="2165"/>
              </a:lnSpc>
              <a:spcBef>
                <a:spcPts val="11"/>
              </a:spcBef>
            </a:pPr>
            <a:endParaRPr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28191" y="3590569"/>
            <a:ext cx="5782995" cy="5285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 defTabSz="457200">
              <a:lnSpc>
                <a:spcPts val="1935"/>
              </a:lnSpc>
              <a:spcBef>
                <a:spcPts val="96"/>
              </a:spcBef>
            </a:pPr>
            <a:endParaRPr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4" y="4005064"/>
            <a:ext cx="2759308" cy="20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5004048" y="4221088"/>
            <a:ext cx="720080" cy="36624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4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2014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925941" y="4161240"/>
            <a:ext cx="691227" cy="27076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4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393" y="4000169"/>
            <a:ext cx="2941967" cy="20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8172400" y="4221088"/>
            <a:ext cx="720080" cy="36624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14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2015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323528" y="6425952"/>
            <a:ext cx="8640960" cy="4320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KAŽDÝ DEŇ MOŽETE MAŤ DEŇ ZODPOVEDNOSTI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323528" y="1484784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2012: nezodpovednej konzumácie alkoholu a zdravie</a:t>
            </a:r>
          </a:p>
          <a:p>
            <a:pPr marL="742950" lvl="1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2013: alkohol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za volant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nepatrí</a:t>
            </a:r>
          </a:p>
          <a:p>
            <a:pPr marL="742950" lvl="1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2014: </a:t>
            </a:r>
            <a:r>
              <a:rPr lang="sk-SK" sz="16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OpriBIKE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– alkohol nepatrí ani na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bicykel</a:t>
            </a:r>
          </a:p>
          <a:p>
            <a:pPr marL="742950" lvl="1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2015: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Mladosť – pochabosť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: mladí vodiči a alkohol</a:t>
            </a:r>
          </a:p>
          <a:p>
            <a:pPr marL="742950" lvl="1" indent="-285750" fontAlgn="base">
              <a:lnSpc>
                <a:spcPct val="150000"/>
              </a:lnSpc>
              <a:buFont typeface="Arial" pitchFamily="34" charset="0"/>
              <a:buChar char="•"/>
            </a:pP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2016: </a:t>
            </a:r>
            <a:r>
              <a:rPr lang="sk-SK" sz="1600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porovnanie</a:t>
            </a:r>
            <a:r>
              <a:rPr lang="sk-SK" sz="1600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miery zodpovednosti u mužov a žien</a:t>
            </a:r>
            <a:endParaRPr lang="sk-SK" sz="1600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42950" lvl="1" indent="-285750" fontAlgn="base">
              <a:lnSpc>
                <a:spcPct val="150000"/>
              </a:lnSpc>
              <a:buFont typeface="Arial" pitchFamily="34" charset="0"/>
              <a:buChar char="•"/>
            </a:pP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endParaRPr lang="sk-SK" sz="1600" b="1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980391" y="2395811"/>
            <a:ext cx="720080" cy="366245"/>
          </a:xfrm>
          <a:prstGeom prst="rect">
            <a:avLst/>
          </a:prstGeom>
          <a:noFill/>
          <a:ln>
            <a:noFill/>
          </a:ln>
          <a:extLst/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C:\Users\notebook Acer\Desktop\Mata\Akcie 2016\Den Zodpovednosti\Foto\DK1_1030.jpg">
            <a:extLst>
              <a:ext uri="{FF2B5EF4-FFF2-40B4-BE49-F238E27FC236}">
                <a16:creationId xmlns:a16="http://schemas.microsoft.com/office/drawing/2014/main" id="{3B3EA29D-8391-4D40-B985-A206705E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7399" y="4005064"/>
            <a:ext cx="3126601" cy="20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5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0688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de&amp;ncaron; zodpovednost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03648" y="6381328"/>
            <a:ext cx="6624736" cy="43204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k-SK" altLang="sk-SK" sz="2400" b="1" dirty="0">
                <a:solidFill>
                  <a:srgbClr val="FFFFFF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KEĎ PIJEM, AUTO OSTANE DOMA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sk-SK" sz="1400" b="1" dirty="0">
              <a:solidFill>
                <a:srgbClr val="FFFFFF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755576" y="764704"/>
            <a:ext cx="741682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 defTabSz="457200">
              <a:lnSpc>
                <a:spcPts val="3360"/>
              </a:lnSpc>
              <a:spcBef>
                <a:spcPts val="168"/>
              </a:spcBef>
            </a:pPr>
            <a:r>
              <a:rPr lang="sk-SK" sz="3600" b="1" baseline="3413" dirty="0">
                <a:solidFill>
                  <a:srgbClr val="00793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Téma DZ 2017</a:t>
            </a:r>
          </a:p>
        </p:txBody>
      </p:sp>
      <p:sp>
        <p:nvSpPr>
          <p:cNvPr id="17" name="BlokTextu 16"/>
          <p:cNvSpPr txBox="1"/>
          <p:nvPr/>
        </p:nvSpPr>
        <p:spPr>
          <a:xfrm>
            <a:off x="403739" y="1263139"/>
            <a:ext cx="8280920" cy="578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Dve tretiny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nehôd pod vplyvom alkoholu sa udeje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 piatok, sobotu </a:t>
            </a:r>
            <a:b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 nedeľu = víkend</a:t>
            </a:r>
          </a:p>
          <a:p>
            <a:pPr marL="2984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Tri štvrtiny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nehôd pod vplyvom alkoholu sa stane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 obciach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(krátke jazdy)</a:t>
            </a:r>
          </a:p>
          <a:p>
            <a:pPr marL="2984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Prevažnú väčšinu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nehôd pod vplyvom alkoholu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zavinia vodiči motorových vozidiel</a:t>
            </a:r>
          </a:p>
          <a:p>
            <a:pPr marL="2984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 polovici prípadov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nehôd spôsobených pod vplyvom alkoholu 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narazí vodič do pevných prekážok</a:t>
            </a:r>
          </a:p>
          <a:p>
            <a:pPr marL="2984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Viac ako polovica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nehôd spôsobených pod vplyvom alkoholu sa udeje </a:t>
            </a:r>
            <a:b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za dobrej viditeľnosti </a:t>
            </a:r>
            <a:r>
              <a:rPr lang="sk-SK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sk-SK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na suchej ceste </a:t>
            </a: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2700" algn="ctr" defTabSz="457200">
              <a:lnSpc>
                <a:spcPct val="150000"/>
              </a:lnSpc>
            </a:pPr>
            <a:endParaRPr lang="sk-SK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algn="ctr" defTabSz="457200">
              <a:lnSpc>
                <a:spcPct val="150000"/>
              </a:lnSpc>
            </a:pPr>
            <a:r>
              <a:rPr lang="sk-SK" sz="20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ALKOHOL výrazne znižuje schopnosť vodiča </a:t>
            </a:r>
            <a:br>
              <a:rPr lang="sk-SK" sz="20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k-SK" sz="2000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bezpečne viesť vozidlo</a:t>
            </a:r>
          </a:p>
          <a:p>
            <a:pPr marL="298450" indent="-285750" defTabSz="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sk-SK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755650" lvl="1" indent="-285750" defTabSz="457200">
              <a:lnSpc>
                <a:spcPct val="150000"/>
              </a:lnSpc>
              <a:spcBef>
                <a:spcPts val="801"/>
              </a:spcBef>
              <a:buFont typeface="Wingdings" panose="05000000000000000000" pitchFamily="2" charset="2"/>
              <a:buChar char="Ø"/>
            </a:pPr>
            <a:endParaRPr lang="sk-SK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5306B32A-BCEB-4F63-979A-4354B9139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03" y="5285874"/>
            <a:ext cx="1293041" cy="93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4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268761"/>
            <a:ext cx="2448272" cy="245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8F7"/>
              </a:clrFrom>
              <a:clrTo>
                <a:srgbClr val="F6F8F7">
                  <a:alpha val="0"/>
                </a:srgbClr>
              </a:clrTo>
            </a:clrChange>
          </a:blip>
          <a:srcRect t="2469"/>
          <a:stretch>
            <a:fillRect/>
          </a:stretch>
        </p:blipFill>
        <p:spPr bwMode="auto">
          <a:xfrm>
            <a:off x="28166" y="3793"/>
            <a:ext cx="90876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1179965" y="4486927"/>
            <a:ext cx="7128791" cy="1003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10283" marR="1532347" algn="ctr" defTabSz="457200">
              <a:lnSpc>
                <a:spcPts val="1935"/>
              </a:lnSpc>
              <a:spcBef>
                <a:spcPts val="96"/>
              </a:spcBef>
            </a:pPr>
            <a:endParaRPr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>
              <a:lnSpc>
                <a:spcPct val="101725"/>
              </a:lnSpc>
              <a:spcBef>
                <a:spcPts val="434"/>
              </a:spcBef>
            </a:pPr>
            <a:r>
              <a:rPr lang="sk-SK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plk. Ján </a:t>
            </a:r>
            <a:r>
              <a:rPr lang="sk-SK" sz="24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Ignaták</a:t>
            </a:r>
            <a:r>
              <a:rPr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sk-SK" sz="2400" b="1" spc="-9" dirty="0">
                <a:latin typeface="Verdana" pitchFamily="34" charset="0"/>
                <a:ea typeface="Verdana" pitchFamily="34" charset="0"/>
                <a:cs typeface="Verdana" pitchFamily="34" charset="0"/>
              </a:rPr>
              <a:t>riaditeľ odboru dopravnej polície Prezídia PZ</a:t>
            </a:r>
            <a:endParaRPr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C8FB7B56-6B47-4ED3-9B30-A1FECD3B258C}"/>
              </a:ext>
            </a:extLst>
          </p:cNvPr>
          <p:cNvGrpSpPr/>
          <p:nvPr/>
        </p:nvGrpSpPr>
        <p:grpSpPr>
          <a:xfrm>
            <a:off x="3347864" y="1540319"/>
            <a:ext cx="2240959" cy="2194543"/>
            <a:chOff x="0" y="0"/>
            <a:chExt cx="802125" cy="802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F58BC433-3481-4D42-8DA8-C052D13F9F71}"/>
                </a:ext>
              </a:extLst>
            </p:cNvPr>
            <p:cNvSpPr/>
            <p:nvPr/>
          </p:nvSpPr>
          <p:spPr>
            <a:xfrm>
              <a:off x="41062" y="55283"/>
              <a:ext cx="720000" cy="720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sk-SK"/>
            </a:p>
          </p:txBody>
        </p:sp>
        <p:pic>
          <p:nvPicPr>
            <p:cNvPr id="12" name="Picture 2" descr="C:\_Zdenka\PZ_CMYK.jpg">
              <a:extLst>
                <a:ext uri="{FF2B5EF4-FFF2-40B4-BE49-F238E27FC236}">
                  <a16:creationId xmlns:a16="http://schemas.microsoft.com/office/drawing/2014/main" id="{9CB587B1-7B25-4E31-B3CD-23C6EDC4AD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EFC"/>
                </a:clrFrom>
                <a:clrTo>
                  <a:srgbClr val="FF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02125" cy="802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64194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a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2631</TotalTime>
  <Words>2439</Words>
  <Application>Microsoft Office PowerPoint</Application>
  <PresentationFormat>Prezentácia na obrazovke (4:3)</PresentationFormat>
  <Paragraphs>588</Paragraphs>
  <Slides>35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4" baseType="lpstr">
      <vt:lpstr>Arial</vt:lpstr>
      <vt:lpstr>Arial Unicode MS</vt:lpstr>
      <vt:lpstr>Calibri</vt:lpstr>
      <vt:lpstr>Calibri Light</vt:lpstr>
      <vt:lpstr>Times New Roman</vt:lpstr>
      <vt:lpstr>Verdana</vt:lpstr>
      <vt:lpstr>Wingdings</vt:lpstr>
      <vt:lpstr>Wingdings 3</vt:lpstr>
      <vt:lpstr>Retrospektíva</vt:lpstr>
      <vt:lpstr>Prezentácia programu PowerPoint</vt:lpstr>
      <vt:lpstr>DEŇ ZODPOVEDNOSTI    </vt:lpstr>
      <vt:lpstr>Prezentácia programu PowerPoint</vt:lpstr>
      <vt:lpstr>Slovenské združenie výrobcov piva a sladu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Vplyv alkoholu na vodiča</vt:lpstr>
      <vt:lpstr>Zorné pole vodiča</vt:lpstr>
      <vt:lpstr>Alkohol kalkulačka</vt:lpstr>
      <vt:lpstr>Pravdepodobnosť nehody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Štatistiky DZ 2016</dc:title>
  <dc:creator>katka</dc:creator>
  <cp:lastModifiedBy>katka</cp:lastModifiedBy>
  <cp:revision>326</cp:revision>
  <cp:lastPrinted>2017-09-12T16:15:08Z</cp:lastPrinted>
  <dcterms:created xsi:type="dcterms:W3CDTF">2016-08-14T09:04:24Z</dcterms:created>
  <dcterms:modified xsi:type="dcterms:W3CDTF">2017-09-12T16:25:23Z</dcterms:modified>
</cp:coreProperties>
</file>